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_rels/notesSlide69.xml.rels" ContentType="application/vnd.openxmlformats-package.relationships+xml"/>
  <Override PartName="/ppt/notesSlides/_rels/notesSlide77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65.xml.rels" ContentType="application/vnd.openxmlformats-package.relationships+xml"/>
  <Override PartName="/ppt/notesSlides/_rels/notesSlide78.xml.rels" ContentType="application/vnd.openxmlformats-package.relationships+xml"/>
  <Override PartName="/ppt/notesSlides/_rels/notesSlide53.xml.rels" ContentType="application/vnd.openxmlformats-package.relationships+xml"/>
  <Override PartName="/ppt/notesSlides/_rels/notesSlide42.xml.rels" ContentType="application/vnd.openxmlformats-package.relationships+xml"/>
  <Override PartName="/ppt/notesSlides/notesSlide65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69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9.jpeg" ContentType="image/jpeg"/>
  <Override PartName="/ppt/media/image11.jpeg" ContentType="image/jpeg"/>
  <Override PartName="/ppt/media/image1.wmf" ContentType="image/x-wmf"/>
  <Override PartName="/ppt/media/image12.jpeg" ContentType="image/jpeg"/>
  <Override PartName="/ppt/media/image7.jpeg" ContentType="image/jpeg"/>
  <Override PartName="/ppt/media/image1.jpeg" ContentType="image/jpeg"/>
  <Override PartName="/ppt/media/LASER.WAV" ContentType="audio/x-wav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10.jpeg" ContentType="image/jpeg"/>
  <Override PartName="/ppt/media/image8.jpeg" ContentType="image/jpeg"/>
  <Override PartName="/ppt/media/image1.emf" ContentType="image/x-emf"/>
  <Override PartName="/ppt/embeddings/oleObject1.docx" ContentType="application/vnd.openxmlformats-officedocument.wordprocessingml.document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58.xml" ContentType="application/vnd.openxmlformats-officedocument.presentationml.slide+xml"/>
  <Override PartName="/ppt/slides/slide22.xml" ContentType="application/vnd.openxmlformats-officedocument.presentationml.slide+xml"/>
  <Override PartName="/ppt/slides/slide59.xml" ContentType="application/vnd.openxmlformats-officedocument.presentationml.slide+xml"/>
  <Override PartName="/ppt/slides/slide23.xml" ContentType="application/vnd.openxmlformats-officedocument.presentationml.slide+xml"/>
  <Override PartName="/ppt/slides/slide60.xml" ContentType="application/vnd.openxmlformats-officedocument.presentationml.slide+xml"/>
  <Override PartName="/ppt/slides/slide18.xml" ContentType="application/vnd.openxmlformats-officedocument.presentationml.slide+xml"/>
  <Override PartName="/ppt/slides/slide24.xml" ContentType="application/vnd.openxmlformats-officedocument.presentationml.slide+xml"/>
  <Override PartName="/ppt/slides/slide6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62.xml" ContentType="application/vnd.openxmlformats-officedocument.presentationml.slide+xml"/>
  <Override PartName="/ppt/slides/slide26.xml" ContentType="application/vnd.openxmlformats-officedocument.presentationml.slide+xml"/>
  <Override PartName="/ppt/slides/slide63.xml" ContentType="application/vnd.openxmlformats-officedocument.presentationml.slide+xml"/>
  <Override PartName="/ppt/slides/slide27.xml" ContentType="application/vnd.openxmlformats-officedocument.presentationml.slide+xml"/>
  <Override PartName="/ppt/slides/slide64.xml" ContentType="application/vnd.openxmlformats-officedocument.presentationml.slide+xml"/>
  <Override PartName="/ppt/slides/slide28.xml" ContentType="application/vnd.openxmlformats-officedocument.presentationml.slide+xml"/>
  <Override PartName="/ppt/slides/slide70.xml" ContentType="application/vnd.openxmlformats-officedocument.presentationml.slide+xml"/>
  <Override PartName="/ppt/slides/slide65.xml" ContentType="application/vnd.openxmlformats-officedocument.presentationml.slide+xml"/>
  <Override PartName="/ppt/slides/slide78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  <Override PartName="/ppt/slides/slide71.xml" ContentType="application/vnd.openxmlformats-officedocument.presentationml.slide+xml"/>
  <Override PartName="/ppt/slides/slide66.xml" ContentType="application/vnd.openxmlformats-officedocument.presentationml.slide+xml"/>
  <Override PartName="/ppt/slides/slide77.xml" ContentType="application/vnd.openxmlformats-officedocument.presentationml.slide+xml"/>
  <Override PartName="/ppt/slides/slide40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72.xml" ContentType="application/vnd.openxmlformats-officedocument.presentationml.slide+xml"/>
  <Override PartName="/ppt/slides/slide69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42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47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4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49.xml" ContentType="application/vnd.openxmlformats-officedocument.presentationml.slide+xml"/>
  <Override PartName="/ppt/slides/_rels/slide6.xml.rels" ContentType="application/vnd.openxmlformats-package.relationships+xml"/>
  <Override PartName="/ppt/slides/_rels/slide41.xml.rels" ContentType="application/vnd.openxmlformats-package.relationships+xml"/>
  <Override PartName="/ppt/slides/_rels/slide49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22.xml.rels" ContentType="application/vnd.openxmlformats-package.relationships+xml"/>
  <Override PartName="/ppt/slides/_rels/slide42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57.xml.rels" ContentType="application/vnd.openxmlformats-package.relationships+xml"/>
  <Override PartName="/ppt/slides/_rels/slide6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23.xml.rels" ContentType="application/vnd.openxmlformats-package.relationships+xml"/>
  <Override PartName="/ppt/slides/_rels/slide73.xml.rels" ContentType="application/vnd.openxmlformats-package.relationships+xml"/>
  <Override PartName="/ppt/slides/_rels/slide69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55.xml.rels" ContentType="application/vnd.openxmlformats-package.relationships+xml"/>
  <Override PartName="/ppt/slides/_rels/slide64.xml.rels" ContentType="application/vnd.openxmlformats-package.relationships+xml"/>
  <Override PartName="/ppt/slides/_rels/slide48.xml.rels" ContentType="application/vnd.openxmlformats-package.relationships+xml"/>
  <Override PartName="/ppt/slides/_rels/slide40.xml.rels" ContentType="application/vnd.openxmlformats-package.relationships+xml"/>
  <Override PartName="/ppt/slides/_rels/slide5.xml.rels" ContentType="application/vnd.openxmlformats-package.relationships+xml"/>
  <Override PartName="/ppt/slides/_rels/slide28.xml.rels" ContentType="application/vnd.openxmlformats-package.relationships+xml"/>
  <Override PartName="/ppt/slides/_rels/slide44.xml.rels" ContentType="application/vnd.openxmlformats-package.relationships+xml"/>
  <Override PartName="/ppt/slides/_rels/slide9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21.xml.rels" ContentType="application/vnd.openxmlformats-package.relationships+xml"/>
  <Override PartName="/ppt/slides/_rels/slide36.xml.rels" ContentType="application/vnd.openxmlformats-package.relationships+xml"/>
  <Override PartName="/ppt/slides/_rels/slide31.xml.rels" ContentType="application/vnd.openxmlformats-package.relationships+xml"/>
  <Override PartName="/ppt/slides/_rels/slide39.xml.rels" ContentType="application/vnd.openxmlformats-package.relationships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54.xml.rels" ContentType="application/vnd.openxmlformats-package.relationships+xml"/>
  <Override PartName="/ppt/slides/_rels/slide63.xml.rels" ContentType="application/vnd.openxmlformats-package.relationships+xml"/>
  <Override PartName="/ppt/slides/_rels/slide70.xml.rels" ContentType="application/vnd.openxmlformats-package.relationships+xml"/>
  <Override PartName="/ppt/slides/_rels/slide47.xml.rels" ContentType="application/vnd.openxmlformats-package.relationships+xml"/>
  <Override PartName="/ppt/slides/_rels/slide4.xml.rels" ContentType="application/vnd.openxmlformats-package.relationships+xml"/>
  <Override PartName="/ppt/slides/_rels/slide35.xml.rels" ContentType="application/vnd.openxmlformats-package.relationships+xml"/>
  <Override PartName="/ppt/slides/_rels/slide51.xml.rels" ContentType="application/vnd.openxmlformats-package.relationships+xml"/>
  <Override PartName="/ppt/slides/_rels/slide53.xml.rels" ContentType="application/vnd.openxmlformats-package.relationships+xml"/>
  <Override PartName="/ppt/slides/_rels/slide46.xml.rels" ContentType="application/vnd.openxmlformats-package.relationships+xml"/>
  <Override PartName="/ppt/slides/_rels/slide62.xml.rels" ContentType="application/vnd.openxmlformats-package.relationships+xml"/>
  <Override PartName="/ppt/slides/_rels/slide34.xml.rels" ContentType="application/vnd.openxmlformats-package.relationships+xml"/>
  <Override PartName="/ppt/slides/_rels/slide50.xml.rels" ContentType="application/vnd.openxmlformats-package.relationships+xml"/>
  <Override PartName="/ppt/slides/_rels/slide52.xml.rels" ContentType="application/vnd.openxmlformats-package.relationships+xml"/>
  <Override PartName="/ppt/slides/_rels/slide76.xml.rels" ContentType="application/vnd.openxmlformats-package.relationships+xml"/>
  <Override PartName="/ppt/slides/_rels/slide14.xml.rels" ContentType="application/vnd.openxmlformats-package.relationships+xml"/>
  <Override PartName="/ppt/slides/_rels/slide33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45.xml.rels" ContentType="application/vnd.openxmlformats-package.relationships+xml"/>
  <Override PartName="/ppt/slides/_rels/slide38.xml.rels" ContentType="application/vnd.openxmlformats-package.relationships+xml"/>
  <Override PartName="/ppt/slides/_rels/slide65.xml.rels" ContentType="application/vnd.openxmlformats-package.relationships+xml"/>
  <Override PartName="/ppt/slides/_rels/slide74.xml.rels" ContentType="application/vnd.openxmlformats-package.relationships+xml"/>
  <Override PartName="/ppt/slides/_rels/slide58.xml.rels" ContentType="application/vnd.openxmlformats-package.relationships+xml"/>
  <Override PartName="/ppt/slides/_rels/slide25.xml.rels" ContentType="application/vnd.openxmlformats-package.relationships+xml"/>
  <Override PartName="/ppt/slides/_rels/slide78.xml.rels" ContentType="application/vnd.openxmlformats-package.relationships+xml"/>
  <Override PartName="/ppt/slides/_rels/slide68.xml.rels" ContentType="application/vnd.openxmlformats-package.relationships+xml"/>
  <Override PartName="/ppt/slides/_rels/slide72.xml.rels" ContentType="application/vnd.openxmlformats-package.relationships+xml"/>
  <Override PartName="/ppt/slides/_rels/slide10.xml.rels" ContentType="application/vnd.openxmlformats-package.relationships+xml"/>
  <Override PartName="/ppt/slides/_rels/slide59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75.xml.rels" ContentType="application/vnd.openxmlformats-package.relationships+xml"/>
  <Override PartName="/ppt/slides/_rels/slide66.xml.rels" ContentType="application/vnd.openxmlformats-package.relationships+xml"/>
  <Override PartName="/ppt/slides/_rels/slide77.xml.rels" ContentType="application/vnd.openxmlformats-package.relationships+xml"/>
  <Override PartName="/ppt/slides/_rels/slide67.xml.rels" ContentType="application/vnd.openxmlformats-package.relationships+xml"/>
  <Override PartName="/ppt/slides/_rels/slide71.xml.rels" ContentType="application/vnd.openxmlformats-package.relationships+xml"/>
  <Override PartName="/ppt/slides/slide6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584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move the slide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Click to edit the notes format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1A6B1ED9-D9B4-4C02-89E3-3747478FA665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3.xml.rels><?xml version="1.0" encoding="UTF-8"?>
<Relationships xmlns="http://schemas.openxmlformats.org/package/2006/relationships"><Relationship Id="rId1" Type="http://schemas.openxmlformats.org/officeDocument/2006/relationships/slide" Target="../slides/slide53.xml"/><Relationship Id="rId2" Type="http://schemas.openxmlformats.org/officeDocument/2006/relationships/notesMaster" Target="../notesMasters/notesMaster1.xml"/>
</Relationships>
</file>

<file path=ppt/notesSlides/_rels/notesSlide65.xml.rels><?xml version="1.0" encoding="UTF-8"?>
<Relationships xmlns="http://schemas.openxmlformats.org/package/2006/relationships"><Relationship Id="rId1" Type="http://schemas.openxmlformats.org/officeDocument/2006/relationships/slide" Target="../slides/slide65.xml"/><Relationship Id="rId2" Type="http://schemas.openxmlformats.org/officeDocument/2006/relationships/notesMaster" Target="../notesMasters/notesMaster1.xml"/>
</Relationships>
</file>

<file path=ppt/notesSlides/_rels/notesSlide69.xml.rels><?xml version="1.0" encoding="UTF-8"?>
<Relationships xmlns="http://schemas.openxmlformats.org/package/2006/relationships"><Relationship Id="rId1" Type="http://schemas.openxmlformats.org/officeDocument/2006/relationships/slide" Target="../slides/slide69.xml"/><Relationship Id="rId2" Type="http://schemas.openxmlformats.org/officeDocument/2006/relationships/notesMaster" Target="../notesMasters/notesMaster1.xml"/>
</Relationships>
</file>

<file path=ppt/notesSlides/_rels/notesSlide77.xml.rels><?xml version="1.0" encoding="UTF-8"?>
<Relationships xmlns="http://schemas.openxmlformats.org/package/2006/relationships"><Relationship Id="rId1" Type="http://schemas.openxmlformats.org/officeDocument/2006/relationships/slide" Target="../slides/slide77.xml"/><Relationship Id="rId2" Type="http://schemas.openxmlformats.org/officeDocument/2006/relationships/notesMaster" Target="../notesMasters/notesMaster1.xml"/>
</Relationships>
</file>

<file path=ppt/notesSlides/_rels/notesSlide78.xml.rels><?xml version="1.0" encoding="UTF-8"?>
<Relationships xmlns="http://schemas.openxmlformats.org/package/2006/relationships"><Relationship Id="rId1" Type="http://schemas.openxmlformats.org/officeDocument/2006/relationships/slide" Target="../slides/slide78.xml"/><Relationship Id="rId2" Type="http://schemas.openxmlformats.org/officeDocument/2006/relationships/notesMaster" Target="../notesMasters/notesMaster1.xml"/>
</Relationship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59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spcBef>
                <a:spcPts val="4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add pictures of elements from text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7BE0BC2-6D16-4E41-931D-9BBD7A4CAC8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4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65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BDCC2D6-2105-4073-B3B3-74675F0F1C1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0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71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494837D-AE4C-4B28-BA28-029D3C15BF6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3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4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5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6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77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4282ABC-A20C-4EBF-BB27-DB0806CD83C4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9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0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1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2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83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D176946-0253-4233-B65A-C9D3AF15C2EF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88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89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7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1A55EC19-B8C8-4272-AA20-B3ACBA58E183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94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095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edit the title text format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45E601DD-470C-4427-92E5-A64EC43D87B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audio" Target="../media/LASER.WAV"/><Relationship Id="rId2" Type="http://schemas.openxmlformats.org/officeDocument/2006/relationships/audio" Target="../media/LASER.WAV"/><Relationship Id="rId3" Type="http://schemas.openxmlformats.org/officeDocument/2006/relationships/audio" Target="../media/LASER.WAV"/><Relationship Id="rId4" Type="http://schemas.openxmlformats.org/officeDocument/2006/relationships/slideLayout" Target="../slideLayouts/slideLayout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audio" Target="../media/LASER.WAV"/><Relationship Id="rId2" Type="http://schemas.openxmlformats.org/officeDocument/2006/relationships/audio" Target="../media/LASER.WAV"/><Relationship Id="rId3" Type="http://schemas.openxmlformats.org/officeDocument/2006/relationships/audio" Target="../media/LASER.WAV"/><Relationship Id="rId4" Type="http://schemas.openxmlformats.org/officeDocument/2006/relationships/audio" Target="../media/LASER.WAV"/><Relationship Id="rId5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emf"/><Relationship Id="rId3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5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5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5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7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TextShape 2"/>
          <p:cNvSpPr txBox="1"/>
          <p:nvPr/>
        </p:nvSpPr>
        <p:spPr>
          <a:xfrm>
            <a:off x="1603440" y="247320"/>
            <a:ext cx="60386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4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Atoms and Elements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2803680" y="2479680"/>
            <a:ext cx="18396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317520" y="2362320"/>
            <a:ext cx="3720960" cy="21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"/>
          <p:cNvSpPr/>
          <p:nvPr/>
        </p:nvSpPr>
        <p:spPr>
          <a:xfrm>
            <a:off x="737280" y="632448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3" name="" descr=""/>
          <p:cNvPicPr/>
          <p:nvPr/>
        </p:nvPicPr>
        <p:blipFill>
          <a:blip r:embed="rId1"/>
          <a:stretch/>
        </p:blipFill>
        <p:spPr>
          <a:xfrm>
            <a:off x="5238360" y="1482480"/>
            <a:ext cx="3606120" cy="4803120"/>
          </a:xfrm>
          <a:prstGeom prst="rect">
            <a:avLst/>
          </a:prstGeom>
          <a:ln>
            <a:noFill/>
          </a:ln>
        </p:spPr>
      </p:pic>
      <p:sp>
        <p:nvSpPr>
          <p:cNvPr id="54" name="TextShape 6"/>
          <p:cNvSpPr txBox="1"/>
          <p:nvPr/>
        </p:nvSpPr>
        <p:spPr>
          <a:xfrm>
            <a:off x="760320" y="2738520"/>
            <a:ext cx="3335400" cy="191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Atom Is Divisible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6" name="TextShape 2"/>
          <p:cNvSpPr txBox="1"/>
          <p:nvPr/>
        </p:nvSpPr>
        <p:spPr>
          <a:xfrm>
            <a:off x="456840" y="1504800"/>
            <a:ext cx="838188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Work done by J. J. Thomson and others proved that the atom had pieces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electrons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Thomson found that electrons are much smaller than atoms and carry a negative charge.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mass of the electron is 1/1836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th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the mass of a hydrogen atom.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charge on the electron is the fundamental unit of charge that we call –1 charge unit.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9" dur="indefinite" restart="never" nodeType="tmRoot">
          <p:childTnLst>
            <p:seq>
              <p:cTn id="190" dur="indefinite" nodeType="mainSeq">
                <p:childTnLst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0" dur="5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" dur="5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6" dur="500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Shape 1"/>
          <p:cNvSpPr txBox="1"/>
          <p:nvPr/>
        </p:nvSpPr>
        <p:spPr>
          <a:xfrm>
            <a:off x="76320" y="151920"/>
            <a:ext cx="899136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Thomson’s  Interpretation—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 Plum Pudding Model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187200" y="1752120"/>
            <a:ext cx="8686800" cy="4343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533160" indent="-53316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Takes the place of Dalton’s first statement.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atom is breakable.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atom’s structure has electrons suspended in a positively charged electric field.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 must have a positive charge to balance a negative charge of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Because there was no experimental evidence of positive matter, Thomson assumed there must be positive energy.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799"/>
              </a:spcBef>
              <a:buClr>
                <a:srgbClr val="000000"/>
              </a:buClr>
              <a:buFont typeface="Monotype Sorts" charset="2"/>
              <a:buChar char="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7" dur="indefinite" restart="never" nodeType="tmRoot">
          <p:childTnLst>
            <p:seq>
              <p:cTn id="208" dur="indefinite" nodeType="mainSeq">
                <p:childTnLst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8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3" dur="500"/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6" dur="500"/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9" dur="500"/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Predictions of the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Plum Pudding Model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0" name="TextShape 2"/>
          <p:cNvSpPr txBox="1"/>
          <p:nvPr/>
        </p:nvSpPr>
        <p:spPr>
          <a:xfrm>
            <a:off x="456840" y="1765080"/>
            <a:ext cx="8381880" cy="3810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mass of the atom is due to the mass of the electrons.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There must be a lot of empty space in the atom.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Since the electrons are negative, it is assumed you must keep them apart so they will not repel each other.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30" dur="indefinite" restart="never" nodeType="tmRoot">
          <p:childTnLst>
            <p:seq>
              <p:cTn id="231" dur="indefinite" nodeType="mainSeq">
                <p:childTnLst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1" dur="500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4" dur="500"/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Plum Pudding Atom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82" name="Group 2"/>
          <p:cNvGrpSpPr/>
          <p:nvPr/>
        </p:nvGrpSpPr>
        <p:grpSpPr>
          <a:xfrm>
            <a:off x="990720" y="2057400"/>
            <a:ext cx="3035160" cy="3273840"/>
            <a:chOff x="990720" y="2057400"/>
            <a:chExt cx="3035160" cy="3273840"/>
          </a:xfrm>
        </p:grpSpPr>
        <p:sp>
          <p:nvSpPr>
            <p:cNvPr id="83" name="CustomShape 3"/>
            <p:cNvSpPr/>
            <p:nvPr/>
          </p:nvSpPr>
          <p:spPr>
            <a:xfrm>
              <a:off x="990720" y="2154240"/>
              <a:ext cx="3035160" cy="3111480"/>
            </a:xfrm>
            <a:prstGeom prst="ellipse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prstDash val="dashDot"/>
              <a:miter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84" name="Group 4"/>
            <p:cNvGrpSpPr/>
            <p:nvPr/>
          </p:nvGrpSpPr>
          <p:grpSpPr>
            <a:xfrm>
              <a:off x="1009080" y="2057400"/>
              <a:ext cx="2951640" cy="3273840"/>
              <a:chOff x="1009080" y="2057400"/>
              <a:chExt cx="2951640" cy="3273840"/>
            </a:xfrm>
          </p:grpSpPr>
          <p:sp>
            <p:nvSpPr>
              <p:cNvPr id="85" name="CustomShape 5"/>
              <p:cNvSpPr/>
              <p:nvPr/>
            </p:nvSpPr>
            <p:spPr>
              <a:xfrm>
                <a:off x="1541880" y="26668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86" name="CustomShape 6"/>
              <p:cNvSpPr/>
              <p:nvPr/>
            </p:nvSpPr>
            <p:spPr>
              <a:xfrm>
                <a:off x="1084680" y="32004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87" name="CustomShape 7"/>
              <p:cNvSpPr/>
              <p:nvPr/>
            </p:nvSpPr>
            <p:spPr>
              <a:xfrm>
                <a:off x="2684880" y="27432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88" name="CustomShape 8"/>
              <p:cNvSpPr/>
              <p:nvPr/>
            </p:nvSpPr>
            <p:spPr>
              <a:xfrm>
                <a:off x="2075400" y="25146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89" name="CustomShape 9"/>
              <p:cNvSpPr/>
              <p:nvPr/>
            </p:nvSpPr>
            <p:spPr>
              <a:xfrm>
                <a:off x="1694520" y="33526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0" name="CustomShape 10"/>
              <p:cNvSpPr/>
              <p:nvPr/>
            </p:nvSpPr>
            <p:spPr>
              <a:xfrm>
                <a:off x="3370680" y="32004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1" name="CustomShape 11"/>
              <p:cNvSpPr/>
              <p:nvPr/>
            </p:nvSpPr>
            <p:spPr>
              <a:xfrm>
                <a:off x="2456280" y="33526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2" name="CustomShape 12"/>
              <p:cNvSpPr/>
              <p:nvPr/>
            </p:nvSpPr>
            <p:spPr>
              <a:xfrm>
                <a:off x="1465920" y="40384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3" name="CustomShape 13"/>
              <p:cNvSpPr/>
              <p:nvPr/>
            </p:nvSpPr>
            <p:spPr>
              <a:xfrm>
                <a:off x="2456280" y="419076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4" name="CustomShape 14"/>
              <p:cNvSpPr/>
              <p:nvPr/>
            </p:nvSpPr>
            <p:spPr>
              <a:xfrm>
                <a:off x="1923120" y="42670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5" name="CustomShape 15"/>
              <p:cNvSpPr/>
              <p:nvPr/>
            </p:nvSpPr>
            <p:spPr>
              <a:xfrm>
                <a:off x="3066120" y="38098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6" name="CustomShape 16"/>
              <p:cNvSpPr/>
              <p:nvPr/>
            </p:nvSpPr>
            <p:spPr>
              <a:xfrm>
                <a:off x="3066120" y="441936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7" name="CustomShape 17"/>
              <p:cNvSpPr/>
              <p:nvPr/>
            </p:nvSpPr>
            <p:spPr>
              <a:xfrm>
                <a:off x="2684880" y="20574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8" name="CustomShape 18"/>
              <p:cNvSpPr/>
              <p:nvPr/>
            </p:nvSpPr>
            <p:spPr>
              <a:xfrm>
                <a:off x="2151720" y="464796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9" name="CustomShape 19"/>
              <p:cNvSpPr/>
              <p:nvPr/>
            </p:nvSpPr>
            <p:spPr>
              <a:xfrm>
                <a:off x="1009080" y="35812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0" name="CustomShape 20"/>
              <p:cNvSpPr/>
              <p:nvPr/>
            </p:nvSpPr>
            <p:spPr>
              <a:xfrm>
                <a:off x="1846800" y="36576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1" name="CustomShape 21"/>
              <p:cNvSpPr/>
              <p:nvPr/>
            </p:nvSpPr>
            <p:spPr>
              <a:xfrm>
                <a:off x="1999080" y="29718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2" name="CustomShape 22"/>
              <p:cNvSpPr/>
              <p:nvPr/>
            </p:nvSpPr>
            <p:spPr>
              <a:xfrm>
                <a:off x="3142080" y="274320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3" name="CustomShape 23"/>
              <p:cNvSpPr/>
              <p:nvPr/>
            </p:nvSpPr>
            <p:spPr>
              <a:xfrm>
                <a:off x="1694520" y="22096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4" name="CustomShape 24"/>
              <p:cNvSpPr/>
              <p:nvPr/>
            </p:nvSpPr>
            <p:spPr>
              <a:xfrm>
                <a:off x="1313280" y="44956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5" name="CustomShape 25"/>
              <p:cNvSpPr/>
              <p:nvPr/>
            </p:nvSpPr>
            <p:spPr>
              <a:xfrm>
                <a:off x="2456280" y="487656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06" name="CustomShape 26"/>
              <p:cNvSpPr/>
              <p:nvPr/>
            </p:nvSpPr>
            <p:spPr>
              <a:xfrm>
                <a:off x="3599280" y="4038480"/>
                <a:ext cx="3614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lnSpc>
                    <a:spcPct val="100000"/>
                  </a:lnSpc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d93192"/>
                    </a:solidFill>
                    <a:latin typeface="Librarian"/>
                  </a:rPr>
                  <a:t>•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pic>
        <p:nvPicPr>
          <p:cNvPr id="107" name="" descr=""/>
          <p:cNvPicPr/>
          <p:nvPr/>
        </p:nvPicPr>
        <p:blipFill>
          <a:blip r:embed="rId1"/>
          <a:stretch/>
        </p:blipFill>
        <p:spPr>
          <a:xfrm>
            <a:off x="5105520" y="2514600"/>
            <a:ext cx="3400200" cy="31384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4040" y="-52560"/>
            <a:ext cx="7467480" cy="136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Rutherford’s Experiment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75960" y="1142640"/>
            <a:ext cx="8839080" cy="5715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How can you prove something is empty?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Put something through it.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Use large target atoms.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Use very thin sheets of target so they do not absorb “bullet”.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Use very small particles as “bullet” with very high energy.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But not so small that electrons will effect 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Bullet = alpha particles; target atoms = gold foil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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particles have a mass of 4 amu &amp; charge of +2 c.u.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Gold has a mass of 197 amu and is very malleable.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5" dur="indefinite" restart="never" nodeType="tmRoot">
          <p:childTnLst>
            <p:seq>
              <p:cTn id="246" dur="indefinite" nodeType="mainSeq">
                <p:childTnLst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1" dur="500"/>
                                        <p:tgtEl>
                                          <p:spTgt spid="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6" dur="500"/>
                                        <p:tgtEl>
                                          <p:spTgt spid="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9" dur="500"/>
                                        <p:tgtEl>
                                          <p:spTgt spid="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2" dur="500"/>
                                        <p:tgtEl>
                                          <p:spTgt spid="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5" dur="500"/>
                                        <p:tgtEl>
                                          <p:spTgt spid="1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8" dur="500"/>
                                        <p:tgtEl>
                                          <p:spTgt spid="1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3" dur="500"/>
                                        <p:tgtEl>
                                          <p:spTgt spid="1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6" dur="500"/>
                                        <p:tgtEl>
                                          <p:spTgt spid="1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9" dur="500"/>
                                        <p:tgtEl>
                                          <p:spTgt spid="1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76320" y="196920"/>
            <a:ext cx="8991360" cy="838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Rutherford’s Experiment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111" name="Group 2"/>
          <p:cNvGrpSpPr/>
          <p:nvPr/>
        </p:nvGrpSpPr>
        <p:grpSpPr>
          <a:xfrm>
            <a:off x="5029200" y="2521080"/>
            <a:ext cx="831960" cy="831240"/>
            <a:chOff x="5029200" y="2521080"/>
            <a:chExt cx="831960" cy="831240"/>
          </a:xfrm>
        </p:grpSpPr>
        <p:sp>
          <p:nvSpPr>
            <p:cNvPr id="112" name="CustomShape 3"/>
            <p:cNvSpPr/>
            <p:nvPr/>
          </p:nvSpPr>
          <p:spPr>
            <a:xfrm>
              <a:off x="5645160" y="2521080"/>
              <a:ext cx="216000" cy="291960"/>
            </a:xfrm>
            <a:custGeom>
              <a:avLst/>
              <a:gdLst/>
              <a:ahLst/>
              <a:rect l="0" t="0" r="r" b="b"/>
              <a:pathLst>
                <a:path w="602" h="813">
                  <a:moveTo>
                    <a:pt x="0" y="406"/>
                  </a:moveTo>
                  <a:lnTo>
                    <a:pt x="73" y="465"/>
                  </a:lnTo>
                  <a:lnTo>
                    <a:pt x="21" y="558"/>
                  </a:lnTo>
                  <a:lnTo>
                    <a:pt x="106" y="575"/>
                  </a:lnTo>
                  <a:lnTo>
                    <a:pt x="88" y="693"/>
                  </a:lnTo>
                  <a:lnTo>
                    <a:pt x="171" y="664"/>
                  </a:lnTo>
                  <a:lnTo>
                    <a:pt x="183" y="779"/>
                  </a:lnTo>
                  <a:lnTo>
                    <a:pt x="252" y="711"/>
                  </a:lnTo>
                  <a:lnTo>
                    <a:pt x="300" y="812"/>
                  </a:lnTo>
                  <a:lnTo>
                    <a:pt x="344" y="712"/>
                  </a:lnTo>
                  <a:lnTo>
                    <a:pt x="413" y="782"/>
                  </a:lnTo>
                  <a:lnTo>
                    <a:pt x="426" y="667"/>
                  </a:lnTo>
                  <a:lnTo>
                    <a:pt x="512" y="693"/>
                  </a:lnTo>
                  <a:lnTo>
                    <a:pt x="491" y="580"/>
                  </a:lnTo>
                  <a:lnTo>
                    <a:pt x="577" y="564"/>
                  </a:lnTo>
                  <a:lnTo>
                    <a:pt x="526" y="470"/>
                  </a:lnTo>
                  <a:lnTo>
                    <a:pt x="601" y="406"/>
                  </a:lnTo>
                  <a:lnTo>
                    <a:pt x="527" y="346"/>
                  </a:lnTo>
                  <a:lnTo>
                    <a:pt x="579" y="253"/>
                  </a:lnTo>
                  <a:lnTo>
                    <a:pt x="494" y="236"/>
                  </a:lnTo>
                  <a:lnTo>
                    <a:pt x="512" y="118"/>
                  </a:lnTo>
                  <a:lnTo>
                    <a:pt x="429" y="147"/>
                  </a:lnTo>
                  <a:lnTo>
                    <a:pt x="417" y="32"/>
                  </a:lnTo>
                  <a:lnTo>
                    <a:pt x="348" y="100"/>
                  </a:lnTo>
                  <a:lnTo>
                    <a:pt x="300" y="0"/>
                  </a:lnTo>
                  <a:lnTo>
                    <a:pt x="256" y="99"/>
                  </a:lnTo>
                  <a:lnTo>
                    <a:pt x="187" y="29"/>
                  </a:lnTo>
                  <a:lnTo>
                    <a:pt x="174" y="144"/>
                  </a:lnTo>
                  <a:lnTo>
                    <a:pt x="88" y="118"/>
                  </a:lnTo>
                  <a:lnTo>
                    <a:pt x="109" y="231"/>
                  </a:lnTo>
                  <a:lnTo>
                    <a:pt x="23" y="247"/>
                  </a:lnTo>
                  <a:lnTo>
                    <a:pt x="74" y="341"/>
                  </a:lnTo>
                  <a:lnTo>
                    <a:pt x="0" y="406"/>
                  </a:lnTo>
                </a:path>
              </a:pathLst>
            </a:custGeom>
            <a:solidFill>
              <a:srgbClr val="0066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3" name="Line 4"/>
            <p:cNvSpPr/>
            <p:nvPr/>
          </p:nvSpPr>
          <p:spPr>
            <a:xfrm flipV="1">
              <a:off x="5029200" y="2666880"/>
              <a:ext cx="762120" cy="685440"/>
            </a:xfrm>
            <a:prstGeom prst="line">
              <a:avLst/>
            </a:prstGeom>
            <a:ln w="12600">
              <a:solidFill>
                <a:srgbClr val="a2c1fe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4" name="Group 5"/>
          <p:cNvGrpSpPr/>
          <p:nvPr/>
        </p:nvGrpSpPr>
        <p:grpSpPr>
          <a:xfrm>
            <a:off x="2133720" y="3206880"/>
            <a:ext cx="5099040" cy="520560"/>
            <a:chOff x="2133720" y="3206880"/>
            <a:chExt cx="5099040" cy="520560"/>
          </a:xfrm>
        </p:grpSpPr>
        <p:sp>
          <p:nvSpPr>
            <p:cNvPr id="115" name="Line 6"/>
            <p:cNvSpPr/>
            <p:nvPr/>
          </p:nvSpPr>
          <p:spPr>
            <a:xfrm>
              <a:off x="2133720" y="3429000"/>
              <a:ext cx="2819160" cy="0"/>
            </a:xfrm>
            <a:prstGeom prst="line">
              <a:avLst/>
            </a:prstGeom>
            <a:ln w="12600">
              <a:solidFill>
                <a:srgbClr val="a2c1fe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6" name="Line 7"/>
            <p:cNvSpPr/>
            <p:nvPr/>
          </p:nvSpPr>
          <p:spPr>
            <a:xfrm>
              <a:off x="5181480" y="3429000"/>
              <a:ext cx="1905120" cy="0"/>
            </a:xfrm>
            <a:prstGeom prst="line">
              <a:avLst/>
            </a:prstGeom>
            <a:ln w="12600">
              <a:solidFill>
                <a:srgbClr val="a2c1fe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7" name="CustomShape 8"/>
            <p:cNvSpPr/>
            <p:nvPr/>
          </p:nvSpPr>
          <p:spPr>
            <a:xfrm>
              <a:off x="7016760" y="3206880"/>
              <a:ext cx="216000" cy="520560"/>
            </a:xfrm>
            <a:custGeom>
              <a:avLst/>
              <a:gdLst/>
              <a:ahLst/>
              <a:rect l="0" t="0" r="r" b="b"/>
              <a:pathLst>
                <a:path w="602" h="1448">
                  <a:moveTo>
                    <a:pt x="0" y="723"/>
                  </a:moveTo>
                  <a:lnTo>
                    <a:pt x="73" y="829"/>
                  </a:lnTo>
                  <a:lnTo>
                    <a:pt x="21" y="994"/>
                  </a:lnTo>
                  <a:lnTo>
                    <a:pt x="106" y="1026"/>
                  </a:lnTo>
                  <a:lnTo>
                    <a:pt x="88" y="1235"/>
                  </a:lnTo>
                  <a:lnTo>
                    <a:pt x="171" y="1184"/>
                  </a:lnTo>
                  <a:lnTo>
                    <a:pt x="183" y="1389"/>
                  </a:lnTo>
                  <a:lnTo>
                    <a:pt x="252" y="1267"/>
                  </a:lnTo>
                  <a:lnTo>
                    <a:pt x="300" y="1447"/>
                  </a:lnTo>
                  <a:lnTo>
                    <a:pt x="344" y="1269"/>
                  </a:lnTo>
                  <a:lnTo>
                    <a:pt x="413" y="1394"/>
                  </a:lnTo>
                  <a:lnTo>
                    <a:pt x="426" y="1189"/>
                  </a:lnTo>
                  <a:lnTo>
                    <a:pt x="512" y="1235"/>
                  </a:lnTo>
                  <a:lnTo>
                    <a:pt x="491" y="1034"/>
                  </a:lnTo>
                  <a:lnTo>
                    <a:pt x="577" y="1006"/>
                  </a:lnTo>
                  <a:lnTo>
                    <a:pt x="526" y="839"/>
                  </a:lnTo>
                  <a:lnTo>
                    <a:pt x="601" y="723"/>
                  </a:lnTo>
                  <a:lnTo>
                    <a:pt x="527" y="617"/>
                  </a:lnTo>
                  <a:lnTo>
                    <a:pt x="579" y="452"/>
                  </a:lnTo>
                  <a:lnTo>
                    <a:pt x="494" y="420"/>
                  </a:lnTo>
                  <a:lnTo>
                    <a:pt x="512" y="211"/>
                  </a:lnTo>
                  <a:lnTo>
                    <a:pt x="429" y="262"/>
                  </a:lnTo>
                  <a:lnTo>
                    <a:pt x="417" y="57"/>
                  </a:lnTo>
                  <a:lnTo>
                    <a:pt x="348" y="179"/>
                  </a:lnTo>
                  <a:lnTo>
                    <a:pt x="300" y="0"/>
                  </a:lnTo>
                  <a:lnTo>
                    <a:pt x="256" y="177"/>
                  </a:lnTo>
                  <a:lnTo>
                    <a:pt x="187" y="52"/>
                  </a:lnTo>
                  <a:lnTo>
                    <a:pt x="174" y="257"/>
                  </a:lnTo>
                  <a:lnTo>
                    <a:pt x="88" y="211"/>
                  </a:lnTo>
                  <a:lnTo>
                    <a:pt x="109" y="412"/>
                  </a:lnTo>
                  <a:lnTo>
                    <a:pt x="23" y="440"/>
                  </a:lnTo>
                  <a:lnTo>
                    <a:pt x="74" y="607"/>
                  </a:lnTo>
                  <a:lnTo>
                    <a:pt x="0" y="723"/>
                  </a:lnTo>
                </a:path>
              </a:pathLst>
            </a:custGeom>
            <a:solidFill>
              <a:srgbClr val="0066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8" name="Group 9"/>
          <p:cNvGrpSpPr/>
          <p:nvPr/>
        </p:nvGrpSpPr>
        <p:grpSpPr>
          <a:xfrm>
            <a:off x="3359160" y="2749680"/>
            <a:ext cx="1441440" cy="602280"/>
            <a:chOff x="3359160" y="2749680"/>
            <a:chExt cx="1441440" cy="602280"/>
          </a:xfrm>
        </p:grpSpPr>
        <p:sp>
          <p:nvSpPr>
            <p:cNvPr id="119" name="Line 10"/>
            <p:cNvSpPr/>
            <p:nvPr/>
          </p:nvSpPr>
          <p:spPr>
            <a:xfrm flipH="1" flipV="1">
              <a:off x="3429000" y="2895120"/>
              <a:ext cx="1371600" cy="456840"/>
            </a:xfrm>
            <a:prstGeom prst="line">
              <a:avLst/>
            </a:prstGeom>
            <a:ln w="12600">
              <a:solidFill>
                <a:srgbClr val="a2c1fe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0" name="CustomShape 11"/>
            <p:cNvSpPr/>
            <p:nvPr/>
          </p:nvSpPr>
          <p:spPr>
            <a:xfrm>
              <a:off x="3359160" y="2749680"/>
              <a:ext cx="63360" cy="215640"/>
            </a:xfrm>
            <a:custGeom>
              <a:avLst/>
              <a:gdLst/>
              <a:ahLst/>
              <a:rect l="0" t="0" r="r" b="b"/>
              <a:pathLst>
                <a:path w="178" h="601">
                  <a:moveTo>
                    <a:pt x="0" y="300"/>
                  </a:moveTo>
                  <a:lnTo>
                    <a:pt x="21" y="343"/>
                  </a:lnTo>
                  <a:lnTo>
                    <a:pt x="6" y="412"/>
                  </a:lnTo>
                  <a:lnTo>
                    <a:pt x="31" y="425"/>
                  </a:lnTo>
                  <a:lnTo>
                    <a:pt x="25" y="512"/>
                  </a:lnTo>
                  <a:lnTo>
                    <a:pt x="50" y="491"/>
                  </a:lnTo>
                  <a:lnTo>
                    <a:pt x="53" y="576"/>
                  </a:lnTo>
                  <a:lnTo>
                    <a:pt x="74" y="525"/>
                  </a:lnTo>
                  <a:lnTo>
                    <a:pt x="88" y="600"/>
                  </a:lnTo>
                  <a:lnTo>
                    <a:pt x="101" y="526"/>
                  </a:lnTo>
                  <a:lnTo>
                    <a:pt x="121" y="578"/>
                  </a:lnTo>
                  <a:lnTo>
                    <a:pt x="125" y="493"/>
                  </a:lnTo>
                  <a:lnTo>
                    <a:pt x="151" y="512"/>
                  </a:lnTo>
                  <a:lnTo>
                    <a:pt x="144" y="428"/>
                  </a:lnTo>
                  <a:lnTo>
                    <a:pt x="169" y="417"/>
                  </a:lnTo>
                  <a:lnTo>
                    <a:pt x="155" y="347"/>
                  </a:lnTo>
                  <a:lnTo>
                    <a:pt x="177" y="300"/>
                  </a:lnTo>
                  <a:lnTo>
                    <a:pt x="155" y="256"/>
                  </a:lnTo>
                  <a:lnTo>
                    <a:pt x="170" y="187"/>
                  </a:lnTo>
                  <a:lnTo>
                    <a:pt x="145" y="174"/>
                  </a:lnTo>
                  <a:lnTo>
                    <a:pt x="151" y="87"/>
                  </a:lnTo>
                  <a:lnTo>
                    <a:pt x="126" y="108"/>
                  </a:lnTo>
                  <a:lnTo>
                    <a:pt x="123" y="23"/>
                  </a:lnTo>
                  <a:lnTo>
                    <a:pt x="102" y="74"/>
                  </a:lnTo>
                  <a:lnTo>
                    <a:pt x="88" y="0"/>
                  </a:lnTo>
                  <a:lnTo>
                    <a:pt x="75" y="73"/>
                  </a:lnTo>
                  <a:lnTo>
                    <a:pt x="55" y="21"/>
                  </a:lnTo>
                  <a:lnTo>
                    <a:pt x="51" y="106"/>
                  </a:lnTo>
                  <a:lnTo>
                    <a:pt x="25" y="87"/>
                  </a:lnTo>
                  <a:lnTo>
                    <a:pt x="32" y="171"/>
                  </a:lnTo>
                  <a:lnTo>
                    <a:pt x="7" y="182"/>
                  </a:lnTo>
                  <a:lnTo>
                    <a:pt x="21" y="252"/>
                  </a:lnTo>
                  <a:lnTo>
                    <a:pt x="0" y="300"/>
                  </a:lnTo>
                </a:path>
              </a:pathLst>
            </a:custGeom>
            <a:solidFill>
              <a:srgbClr val="0066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21" name="Group 12"/>
          <p:cNvGrpSpPr/>
          <p:nvPr/>
        </p:nvGrpSpPr>
        <p:grpSpPr>
          <a:xfrm>
            <a:off x="1600200" y="2397240"/>
            <a:ext cx="5752440" cy="2664000"/>
            <a:chOff x="1600200" y="2397240"/>
            <a:chExt cx="5752440" cy="2664000"/>
          </a:xfrm>
        </p:grpSpPr>
        <p:sp>
          <p:nvSpPr>
            <p:cNvPr id="122" name="CustomShape 13"/>
            <p:cNvSpPr/>
            <p:nvPr/>
          </p:nvSpPr>
          <p:spPr>
            <a:xfrm>
              <a:off x="2197440" y="3004920"/>
              <a:ext cx="5002200" cy="2056320"/>
            </a:xfrm>
            <a:custGeom>
              <a:avLst/>
              <a:gdLst/>
              <a:ahLst/>
              <a:rect l="0" t="0" r="r" b="b"/>
              <a:pathLst>
                <a:path w="10922" h="2857">
                  <a:moveTo>
                    <a:pt x="0" y="601"/>
                  </a:moveTo>
                  <a:lnTo>
                    <a:pt x="138" y="558"/>
                  </a:lnTo>
                  <a:lnTo>
                    <a:pt x="279" y="516"/>
                  </a:lnTo>
                  <a:lnTo>
                    <a:pt x="421" y="476"/>
                  </a:lnTo>
                  <a:lnTo>
                    <a:pt x="567" y="438"/>
                  </a:lnTo>
                  <a:lnTo>
                    <a:pt x="714" y="401"/>
                  </a:lnTo>
                  <a:lnTo>
                    <a:pt x="864" y="365"/>
                  </a:lnTo>
                  <a:lnTo>
                    <a:pt x="1016" y="331"/>
                  </a:lnTo>
                  <a:lnTo>
                    <a:pt x="1170" y="299"/>
                  </a:lnTo>
                  <a:lnTo>
                    <a:pt x="1326" y="268"/>
                  </a:lnTo>
                  <a:lnTo>
                    <a:pt x="1483" y="239"/>
                  </a:lnTo>
                  <a:lnTo>
                    <a:pt x="1643" y="211"/>
                  </a:lnTo>
                  <a:lnTo>
                    <a:pt x="1804" y="185"/>
                  </a:lnTo>
                  <a:lnTo>
                    <a:pt x="1966" y="161"/>
                  </a:lnTo>
                  <a:lnTo>
                    <a:pt x="2130" y="138"/>
                  </a:lnTo>
                  <a:lnTo>
                    <a:pt x="2295" y="117"/>
                  </a:lnTo>
                  <a:lnTo>
                    <a:pt x="2462" y="98"/>
                  </a:lnTo>
                  <a:lnTo>
                    <a:pt x="2629" y="80"/>
                  </a:lnTo>
                  <a:lnTo>
                    <a:pt x="2798" y="64"/>
                  </a:lnTo>
                  <a:lnTo>
                    <a:pt x="2967" y="50"/>
                  </a:lnTo>
                  <a:lnTo>
                    <a:pt x="3138" y="38"/>
                  </a:lnTo>
                  <a:lnTo>
                    <a:pt x="3309" y="27"/>
                  </a:lnTo>
                  <a:lnTo>
                    <a:pt x="3480" y="18"/>
                  </a:lnTo>
                  <a:lnTo>
                    <a:pt x="3652" y="11"/>
                  </a:lnTo>
                  <a:lnTo>
                    <a:pt x="3825" y="6"/>
                  </a:lnTo>
                  <a:lnTo>
                    <a:pt x="3998" y="2"/>
                  </a:lnTo>
                  <a:lnTo>
                    <a:pt x="4170" y="0"/>
                  </a:lnTo>
                  <a:lnTo>
                    <a:pt x="4343" y="0"/>
                  </a:lnTo>
                  <a:lnTo>
                    <a:pt x="4516" y="2"/>
                  </a:lnTo>
                  <a:lnTo>
                    <a:pt x="4689" y="5"/>
                  </a:lnTo>
                  <a:lnTo>
                    <a:pt x="4861" y="11"/>
                  </a:lnTo>
                  <a:lnTo>
                    <a:pt x="5034" y="18"/>
                  </a:lnTo>
                  <a:lnTo>
                    <a:pt x="5205" y="26"/>
                  </a:lnTo>
                  <a:lnTo>
                    <a:pt x="5376" y="37"/>
                  </a:lnTo>
                  <a:lnTo>
                    <a:pt x="5547" y="49"/>
                  </a:lnTo>
                  <a:lnTo>
                    <a:pt x="5716" y="63"/>
                  </a:lnTo>
                  <a:lnTo>
                    <a:pt x="5885" y="79"/>
                  </a:lnTo>
                  <a:lnTo>
                    <a:pt x="6052" y="96"/>
                  </a:lnTo>
                  <a:lnTo>
                    <a:pt x="6219" y="116"/>
                  </a:lnTo>
                  <a:lnTo>
                    <a:pt x="6384" y="136"/>
                  </a:lnTo>
                  <a:lnTo>
                    <a:pt x="6548" y="159"/>
                  </a:lnTo>
                  <a:lnTo>
                    <a:pt x="6711" y="183"/>
                  </a:lnTo>
                  <a:lnTo>
                    <a:pt x="6872" y="209"/>
                  </a:lnTo>
                  <a:lnTo>
                    <a:pt x="7031" y="237"/>
                  </a:lnTo>
                  <a:lnTo>
                    <a:pt x="7189" y="266"/>
                  </a:lnTo>
                  <a:lnTo>
                    <a:pt x="7345" y="296"/>
                  </a:lnTo>
                  <a:lnTo>
                    <a:pt x="7499" y="329"/>
                  </a:lnTo>
                  <a:lnTo>
                    <a:pt x="7651" y="363"/>
                  </a:lnTo>
                  <a:lnTo>
                    <a:pt x="7801" y="398"/>
                  </a:lnTo>
                  <a:lnTo>
                    <a:pt x="7949" y="435"/>
                  </a:lnTo>
                  <a:lnTo>
                    <a:pt x="8094" y="473"/>
                  </a:lnTo>
                  <a:lnTo>
                    <a:pt x="8237" y="513"/>
                  </a:lnTo>
                  <a:lnTo>
                    <a:pt x="8378" y="555"/>
                  </a:lnTo>
                  <a:lnTo>
                    <a:pt x="8516" y="598"/>
                  </a:lnTo>
                  <a:lnTo>
                    <a:pt x="8651" y="642"/>
                  </a:lnTo>
                  <a:lnTo>
                    <a:pt x="8784" y="687"/>
                  </a:lnTo>
                  <a:lnTo>
                    <a:pt x="8914" y="734"/>
                  </a:lnTo>
                  <a:lnTo>
                    <a:pt x="9041" y="783"/>
                  </a:lnTo>
                  <a:lnTo>
                    <a:pt x="9165" y="832"/>
                  </a:lnTo>
                  <a:lnTo>
                    <a:pt x="9286" y="883"/>
                  </a:lnTo>
                  <a:lnTo>
                    <a:pt x="9404" y="935"/>
                  </a:lnTo>
                  <a:lnTo>
                    <a:pt x="9519" y="988"/>
                  </a:lnTo>
                  <a:lnTo>
                    <a:pt x="9630" y="1042"/>
                  </a:lnTo>
                  <a:lnTo>
                    <a:pt x="9738" y="1098"/>
                  </a:lnTo>
                  <a:lnTo>
                    <a:pt x="9843" y="1154"/>
                  </a:lnTo>
                  <a:lnTo>
                    <a:pt x="9945" y="1212"/>
                  </a:lnTo>
                  <a:lnTo>
                    <a:pt x="10042" y="1271"/>
                  </a:lnTo>
                  <a:lnTo>
                    <a:pt x="10137" y="1330"/>
                  </a:lnTo>
                  <a:lnTo>
                    <a:pt x="10227" y="1391"/>
                  </a:lnTo>
                  <a:lnTo>
                    <a:pt x="10314" y="1452"/>
                  </a:lnTo>
                  <a:lnTo>
                    <a:pt x="10397" y="1515"/>
                  </a:lnTo>
                  <a:lnTo>
                    <a:pt x="10476" y="1578"/>
                  </a:lnTo>
                  <a:lnTo>
                    <a:pt x="10552" y="1642"/>
                  </a:lnTo>
                  <a:lnTo>
                    <a:pt x="10623" y="1707"/>
                  </a:lnTo>
                  <a:lnTo>
                    <a:pt x="10691" y="1772"/>
                  </a:lnTo>
                  <a:lnTo>
                    <a:pt x="10755" y="1838"/>
                  </a:lnTo>
                  <a:lnTo>
                    <a:pt x="10814" y="1905"/>
                  </a:lnTo>
                  <a:lnTo>
                    <a:pt x="10870" y="1972"/>
                  </a:lnTo>
                  <a:lnTo>
                    <a:pt x="10921" y="2040"/>
                  </a:lnTo>
                  <a:lnTo>
                    <a:pt x="4263" y="2856"/>
                  </a:lnTo>
                  <a:lnTo>
                    <a:pt x="0" y="601"/>
                  </a:lnTo>
                  <a:moveTo>
                    <a:pt x="0" y="601"/>
                  </a:moveTo>
                  <a:lnTo>
                    <a:pt x="138" y="558"/>
                  </a:lnTo>
                  <a:lnTo>
                    <a:pt x="279" y="516"/>
                  </a:lnTo>
                  <a:lnTo>
                    <a:pt x="421" y="476"/>
                  </a:lnTo>
                  <a:lnTo>
                    <a:pt x="567" y="438"/>
                  </a:lnTo>
                  <a:lnTo>
                    <a:pt x="714" y="401"/>
                  </a:lnTo>
                  <a:lnTo>
                    <a:pt x="864" y="365"/>
                  </a:lnTo>
                  <a:lnTo>
                    <a:pt x="1016" y="331"/>
                  </a:lnTo>
                  <a:lnTo>
                    <a:pt x="1170" y="299"/>
                  </a:lnTo>
                  <a:lnTo>
                    <a:pt x="1326" y="268"/>
                  </a:lnTo>
                  <a:lnTo>
                    <a:pt x="1483" y="239"/>
                  </a:lnTo>
                  <a:lnTo>
                    <a:pt x="1643" y="211"/>
                  </a:lnTo>
                  <a:lnTo>
                    <a:pt x="1804" y="185"/>
                  </a:lnTo>
                  <a:lnTo>
                    <a:pt x="1966" y="161"/>
                  </a:lnTo>
                  <a:lnTo>
                    <a:pt x="2130" y="138"/>
                  </a:lnTo>
                  <a:lnTo>
                    <a:pt x="2295" y="117"/>
                  </a:lnTo>
                  <a:lnTo>
                    <a:pt x="2462" y="98"/>
                  </a:lnTo>
                  <a:lnTo>
                    <a:pt x="2629" y="80"/>
                  </a:lnTo>
                  <a:lnTo>
                    <a:pt x="2798" y="64"/>
                  </a:lnTo>
                  <a:lnTo>
                    <a:pt x="2967" y="50"/>
                  </a:lnTo>
                  <a:lnTo>
                    <a:pt x="3138" y="38"/>
                  </a:lnTo>
                  <a:lnTo>
                    <a:pt x="3309" y="27"/>
                  </a:lnTo>
                  <a:lnTo>
                    <a:pt x="3480" y="18"/>
                  </a:lnTo>
                  <a:lnTo>
                    <a:pt x="3652" y="11"/>
                  </a:lnTo>
                  <a:lnTo>
                    <a:pt x="3825" y="6"/>
                  </a:lnTo>
                  <a:lnTo>
                    <a:pt x="3998" y="2"/>
                  </a:lnTo>
                  <a:lnTo>
                    <a:pt x="4170" y="0"/>
                  </a:lnTo>
                  <a:lnTo>
                    <a:pt x="4343" y="0"/>
                  </a:lnTo>
                  <a:lnTo>
                    <a:pt x="4516" y="2"/>
                  </a:lnTo>
                  <a:lnTo>
                    <a:pt x="4689" y="5"/>
                  </a:lnTo>
                  <a:lnTo>
                    <a:pt x="4861" y="11"/>
                  </a:lnTo>
                  <a:lnTo>
                    <a:pt x="5034" y="18"/>
                  </a:lnTo>
                  <a:lnTo>
                    <a:pt x="5205" y="26"/>
                  </a:lnTo>
                  <a:lnTo>
                    <a:pt x="5376" y="37"/>
                  </a:lnTo>
                  <a:lnTo>
                    <a:pt x="5547" y="49"/>
                  </a:lnTo>
                  <a:lnTo>
                    <a:pt x="5716" y="63"/>
                  </a:lnTo>
                  <a:lnTo>
                    <a:pt x="5885" y="79"/>
                  </a:lnTo>
                  <a:lnTo>
                    <a:pt x="6052" y="96"/>
                  </a:lnTo>
                  <a:lnTo>
                    <a:pt x="6219" y="116"/>
                  </a:lnTo>
                  <a:lnTo>
                    <a:pt x="6384" y="136"/>
                  </a:lnTo>
                  <a:lnTo>
                    <a:pt x="6548" y="159"/>
                  </a:lnTo>
                  <a:lnTo>
                    <a:pt x="6711" y="183"/>
                  </a:lnTo>
                  <a:lnTo>
                    <a:pt x="6872" y="209"/>
                  </a:lnTo>
                  <a:lnTo>
                    <a:pt x="7031" y="237"/>
                  </a:lnTo>
                  <a:lnTo>
                    <a:pt x="7189" y="266"/>
                  </a:lnTo>
                  <a:lnTo>
                    <a:pt x="7345" y="296"/>
                  </a:lnTo>
                  <a:lnTo>
                    <a:pt x="7499" y="329"/>
                  </a:lnTo>
                  <a:lnTo>
                    <a:pt x="7651" y="363"/>
                  </a:lnTo>
                  <a:lnTo>
                    <a:pt x="7801" y="398"/>
                  </a:lnTo>
                  <a:lnTo>
                    <a:pt x="7949" y="435"/>
                  </a:lnTo>
                  <a:lnTo>
                    <a:pt x="8094" y="473"/>
                  </a:lnTo>
                  <a:lnTo>
                    <a:pt x="8237" y="513"/>
                  </a:lnTo>
                  <a:lnTo>
                    <a:pt x="8378" y="555"/>
                  </a:lnTo>
                  <a:lnTo>
                    <a:pt x="8516" y="598"/>
                  </a:lnTo>
                  <a:lnTo>
                    <a:pt x="8651" y="642"/>
                  </a:lnTo>
                  <a:lnTo>
                    <a:pt x="8784" y="687"/>
                  </a:lnTo>
                  <a:lnTo>
                    <a:pt x="8914" y="734"/>
                  </a:lnTo>
                  <a:lnTo>
                    <a:pt x="9041" y="783"/>
                  </a:lnTo>
                  <a:lnTo>
                    <a:pt x="9165" y="832"/>
                  </a:lnTo>
                  <a:lnTo>
                    <a:pt x="9286" y="883"/>
                  </a:lnTo>
                  <a:lnTo>
                    <a:pt x="9404" y="935"/>
                  </a:lnTo>
                  <a:lnTo>
                    <a:pt x="9519" y="988"/>
                  </a:lnTo>
                  <a:lnTo>
                    <a:pt x="9630" y="1042"/>
                  </a:lnTo>
                  <a:lnTo>
                    <a:pt x="9738" y="1098"/>
                  </a:lnTo>
                  <a:lnTo>
                    <a:pt x="9843" y="1154"/>
                  </a:lnTo>
                  <a:lnTo>
                    <a:pt x="9945" y="1212"/>
                  </a:lnTo>
                  <a:lnTo>
                    <a:pt x="10042" y="1271"/>
                  </a:lnTo>
                  <a:lnTo>
                    <a:pt x="10137" y="1330"/>
                  </a:lnTo>
                  <a:lnTo>
                    <a:pt x="10227" y="1391"/>
                  </a:lnTo>
                  <a:lnTo>
                    <a:pt x="10314" y="1452"/>
                  </a:lnTo>
                  <a:lnTo>
                    <a:pt x="10397" y="1515"/>
                  </a:lnTo>
                  <a:lnTo>
                    <a:pt x="10476" y="1578"/>
                  </a:lnTo>
                  <a:lnTo>
                    <a:pt x="10552" y="1642"/>
                  </a:lnTo>
                  <a:lnTo>
                    <a:pt x="10623" y="1707"/>
                  </a:lnTo>
                  <a:lnTo>
                    <a:pt x="10691" y="1772"/>
                  </a:lnTo>
                  <a:lnTo>
                    <a:pt x="10755" y="1838"/>
                  </a:lnTo>
                  <a:lnTo>
                    <a:pt x="10814" y="1905"/>
                  </a:lnTo>
                  <a:lnTo>
                    <a:pt x="10870" y="1972"/>
                  </a:lnTo>
                  <a:lnTo>
                    <a:pt x="10921" y="2040"/>
                  </a:lnTo>
                </a:path>
              </a:pathLst>
            </a:custGeom>
            <a:noFill/>
            <a:ln cap="rnd" w="12600">
              <a:solidFill>
                <a:srgbClr val="9900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grpSp>
          <p:nvGrpSpPr>
            <p:cNvPr id="123" name="Group 14"/>
            <p:cNvGrpSpPr/>
            <p:nvPr/>
          </p:nvGrpSpPr>
          <p:grpSpPr>
            <a:xfrm>
              <a:off x="1600200" y="2397240"/>
              <a:ext cx="5752440" cy="2616840"/>
              <a:chOff x="1600200" y="2397240"/>
              <a:chExt cx="5752440" cy="2616840"/>
            </a:xfrm>
          </p:grpSpPr>
          <p:grpSp>
            <p:nvGrpSpPr>
              <p:cNvPr id="124" name="Group 15"/>
              <p:cNvGrpSpPr/>
              <p:nvPr/>
            </p:nvGrpSpPr>
            <p:grpSpPr>
              <a:xfrm>
                <a:off x="4726800" y="3206520"/>
                <a:ext cx="448560" cy="977400"/>
                <a:chOff x="4726800" y="3206520"/>
                <a:chExt cx="448560" cy="977400"/>
              </a:xfrm>
            </p:grpSpPr>
            <p:sp>
              <p:nvSpPr>
                <p:cNvPr id="125" name="CustomShape 16"/>
                <p:cNvSpPr/>
                <p:nvPr/>
              </p:nvSpPr>
              <p:spPr>
                <a:xfrm>
                  <a:off x="4726440" y="3206520"/>
                  <a:ext cx="368280" cy="444240"/>
                </a:xfrm>
                <a:custGeom>
                  <a:avLst/>
                  <a:gdLst/>
                  <a:ahLst/>
                  <a:rect l="0" t="0" r="r" b="b"/>
                  <a:pathLst>
                    <a:path w="1025" h="1236">
                      <a:moveTo>
                        <a:pt x="867" y="0"/>
                      </a:moveTo>
                      <a:lnTo>
                        <a:pt x="0" y="0"/>
                      </a:lnTo>
                      <a:lnTo>
                        <a:pt x="158" y="1235"/>
                      </a:lnTo>
                      <a:lnTo>
                        <a:pt x="1024" y="1235"/>
                      </a:lnTo>
                      <a:lnTo>
                        <a:pt x="86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ebe288"/>
                    </a:gs>
                    <a:gs pos="50000">
                      <a:srgbClr val="f0e9aa"/>
                    </a:gs>
                    <a:gs pos="100000">
                      <a:srgbClr val="ebe288"/>
                    </a:gs>
                  </a:gsLst>
                  <a:lin ang="8100000"/>
                </a:gra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26" name="CustomShape 17"/>
                <p:cNvSpPr/>
                <p:nvPr/>
              </p:nvSpPr>
              <p:spPr>
                <a:xfrm>
                  <a:off x="4730760" y="4044600"/>
                  <a:ext cx="368280" cy="139320"/>
                </a:xfrm>
                <a:prstGeom prst="ellipse">
                  <a:avLst/>
                </a:prstGeom>
                <a:solidFill>
                  <a:srgbClr val="474747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27" name="Line 18"/>
                <p:cNvSpPr/>
                <p:nvPr/>
              </p:nvSpPr>
              <p:spPr>
                <a:xfrm>
                  <a:off x="4952880" y="3657240"/>
                  <a:ext cx="0" cy="456840"/>
                </a:xfrm>
                <a:prstGeom prst="line">
                  <a:avLst/>
                </a:prstGeom>
                <a:ln w="5076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28" name="CustomShape 19"/>
                <p:cNvSpPr/>
                <p:nvPr/>
              </p:nvSpPr>
              <p:spPr>
                <a:xfrm>
                  <a:off x="4807080" y="4044600"/>
                  <a:ext cx="368280" cy="139320"/>
                </a:xfrm>
                <a:prstGeom prst="ellipse">
                  <a:avLst/>
                </a:prstGeom>
                <a:solidFill>
                  <a:srgbClr val="474747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  <p:grpSp>
            <p:nvGrpSpPr>
              <p:cNvPr id="129" name="Group 20"/>
              <p:cNvGrpSpPr/>
              <p:nvPr/>
            </p:nvGrpSpPr>
            <p:grpSpPr>
              <a:xfrm>
                <a:off x="1600200" y="2397240"/>
                <a:ext cx="5752440" cy="2616840"/>
                <a:chOff x="1600200" y="2397240"/>
                <a:chExt cx="5752440" cy="2616840"/>
              </a:xfrm>
            </p:grpSpPr>
            <p:sp>
              <p:nvSpPr>
                <p:cNvPr id="130" name="CustomShape 21"/>
                <p:cNvSpPr/>
                <p:nvPr/>
              </p:nvSpPr>
              <p:spPr>
                <a:xfrm>
                  <a:off x="2340720" y="2397240"/>
                  <a:ext cx="5001120" cy="2055240"/>
                </a:xfrm>
                <a:custGeom>
                  <a:avLst/>
                  <a:gdLst/>
                  <a:ahLst/>
                  <a:rect l="0" t="0" r="r" b="b"/>
                  <a:pathLst>
                    <a:path w="12167" h="5711">
                      <a:moveTo>
                        <a:pt x="260" y="856"/>
                      </a:moveTo>
                      <a:lnTo>
                        <a:pt x="381" y="807"/>
                      </a:lnTo>
                      <a:lnTo>
                        <a:pt x="506" y="758"/>
                      </a:lnTo>
                      <a:lnTo>
                        <a:pt x="633" y="711"/>
                      </a:lnTo>
                      <a:lnTo>
                        <a:pt x="763" y="665"/>
                      </a:lnTo>
                      <a:lnTo>
                        <a:pt x="896" y="621"/>
                      </a:lnTo>
                      <a:lnTo>
                        <a:pt x="1031" y="577"/>
                      </a:lnTo>
                      <a:lnTo>
                        <a:pt x="1169" y="536"/>
                      </a:lnTo>
                      <a:lnTo>
                        <a:pt x="1310" y="495"/>
                      </a:lnTo>
                      <a:lnTo>
                        <a:pt x="1453" y="456"/>
                      </a:lnTo>
                      <a:lnTo>
                        <a:pt x="1598" y="419"/>
                      </a:lnTo>
                      <a:lnTo>
                        <a:pt x="1745" y="383"/>
                      </a:lnTo>
                      <a:lnTo>
                        <a:pt x="1895" y="348"/>
                      </a:lnTo>
                      <a:lnTo>
                        <a:pt x="2046" y="315"/>
                      </a:lnTo>
                      <a:lnTo>
                        <a:pt x="2200" y="284"/>
                      </a:lnTo>
                      <a:lnTo>
                        <a:pt x="2355" y="254"/>
                      </a:lnTo>
                      <a:lnTo>
                        <a:pt x="2512" y="226"/>
                      </a:lnTo>
                      <a:lnTo>
                        <a:pt x="2671" y="199"/>
                      </a:lnTo>
                      <a:lnTo>
                        <a:pt x="2831" y="174"/>
                      </a:lnTo>
                      <a:lnTo>
                        <a:pt x="2992" y="151"/>
                      </a:lnTo>
                      <a:lnTo>
                        <a:pt x="3155" y="129"/>
                      </a:lnTo>
                      <a:lnTo>
                        <a:pt x="3320" y="109"/>
                      </a:lnTo>
                      <a:lnTo>
                        <a:pt x="3485" y="90"/>
                      </a:lnTo>
                      <a:lnTo>
                        <a:pt x="3652" y="74"/>
                      </a:lnTo>
                      <a:lnTo>
                        <a:pt x="3819" y="59"/>
                      </a:lnTo>
                      <a:lnTo>
                        <a:pt x="3987" y="45"/>
                      </a:lnTo>
                      <a:lnTo>
                        <a:pt x="4156" y="34"/>
                      </a:lnTo>
                      <a:lnTo>
                        <a:pt x="4326" y="24"/>
                      </a:lnTo>
                      <a:lnTo>
                        <a:pt x="4496" y="16"/>
                      </a:lnTo>
                      <a:lnTo>
                        <a:pt x="4667" y="9"/>
                      </a:lnTo>
                      <a:lnTo>
                        <a:pt x="4838" y="4"/>
                      </a:lnTo>
                      <a:lnTo>
                        <a:pt x="5009" y="1"/>
                      </a:lnTo>
                      <a:lnTo>
                        <a:pt x="5181" y="0"/>
                      </a:lnTo>
                      <a:lnTo>
                        <a:pt x="5352" y="1"/>
                      </a:lnTo>
                      <a:lnTo>
                        <a:pt x="5523" y="3"/>
                      </a:lnTo>
                      <a:lnTo>
                        <a:pt x="5694" y="7"/>
                      </a:lnTo>
                      <a:lnTo>
                        <a:pt x="5865" y="12"/>
                      </a:lnTo>
                      <a:lnTo>
                        <a:pt x="6036" y="20"/>
                      </a:lnTo>
                      <a:lnTo>
                        <a:pt x="6206" y="29"/>
                      </a:lnTo>
                      <a:lnTo>
                        <a:pt x="6375" y="40"/>
                      </a:lnTo>
                      <a:lnTo>
                        <a:pt x="6544" y="52"/>
                      </a:lnTo>
                      <a:lnTo>
                        <a:pt x="6712" y="67"/>
                      </a:lnTo>
                      <a:lnTo>
                        <a:pt x="6878" y="83"/>
                      </a:lnTo>
                      <a:lnTo>
                        <a:pt x="7044" y="100"/>
                      </a:lnTo>
                      <a:lnTo>
                        <a:pt x="7209" y="120"/>
                      </a:lnTo>
                      <a:lnTo>
                        <a:pt x="7373" y="141"/>
                      </a:lnTo>
                      <a:lnTo>
                        <a:pt x="7535" y="163"/>
                      </a:lnTo>
                      <a:lnTo>
                        <a:pt x="7696" y="188"/>
                      </a:lnTo>
                      <a:lnTo>
                        <a:pt x="7855" y="213"/>
                      </a:lnTo>
                      <a:lnTo>
                        <a:pt x="8013" y="241"/>
                      </a:lnTo>
                      <a:lnTo>
                        <a:pt x="8169" y="270"/>
                      </a:lnTo>
                      <a:lnTo>
                        <a:pt x="8323" y="301"/>
                      </a:lnTo>
                      <a:lnTo>
                        <a:pt x="8476" y="333"/>
                      </a:lnTo>
                      <a:lnTo>
                        <a:pt x="8626" y="367"/>
                      </a:lnTo>
                      <a:lnTo>
                        <a:pt x="8775" y="402"/>
                      </a:lnTo>
                      <a:lnTo>
                        <a:pt x="8921" y="439"/>
                      </a:lnTo>
                      <a:lnTo>
                        <a:pt x="9065" y="477"/>
                      </a:lnTo>
                      <a:lnTo>
                        <a:pt x="9206" y="517"/>
                      </a:lnTo>
                      <a:lnTo>
                        <a:pt x="9345" y="558"/>
                      </a:lnTo>
                      <a:lnTo>
                        <a:pt x="9482" y="601"/>
                      </a:lnTo>
                      <a:lnTo>
                        <a:pt x="9616" y="645"/>
                      </a:lnTo>
                      <a:lnTo>
                        <a:pt x="9747" y="690"/>
                      </a:lnTo>
                      <a:lnTo>
                        <a:pt x="9876" y="736"/>
                      </a:lnTo>
                      <a:lnTo>
                        <a:pt x="10002" y="784"/>
                      </a:lnTo>
                      <a:lnTo>
                        <a:pt x="10125" y="833"/>
                      </a:lnTo>
                      <a:lnTo>
                        <a:pt x="10245" y="884"/>
                      </a:lnTo>
                      <a:lnTo>
                        <a:pt x="10361" y="935"/>
                      </a:lnTo>
                      <a:lnTo>
                        <a:pt x="10475" y="988"/>
                      </a:lnTo>
                      <a:lnTo>
                        <a:pt x="10585" y="1042"/>
                      </a:lnTo>
                      <a:lnTo>
                        <a:pt x="10693" y="1097"/>
                      </a:lnTo>
                      <a:lnTo>
                        <a:pt x="10797" y="1153"/>
                      </a:lnTo>
                      <a:lnTo>
                        <a:pt x="10897" y="1210"/>
                      </a:lnTo>
                      <a:lnTo>
                        <a:pt x="10994" y="1268"/>
                      </a:lnTo>
                      <a:lnTo>
                        <a:pt x="11088" y="1327"/>
                      </a:lnTo>
                      <a:lnTo>
                        <a:pt x="11178" y="1387"/>
                      </a:lnTo>
                      <a:lnTo>
                        <a:pt x="11264" y="1448"/>
                      </a:lnTo>
                      <a:lnTo>
                        <a:pt x="11346" y="1510"/>
                      </a:lnTo>
                      <a:lnTo>
                        <a:pt x="11425" y="1572"/>
                      </a:lnTo>
                      <a:lnTo>
                        <a:pt x="11500" y="1636"/>
                      </a:lnTo>
                      <a:lnTo>
                        <a:pt x="11572" y="1700"/>
                      </a:lnTo>
                      <a:lnTo>
                        <a:pt x="11639" y="1764"/>
                      </a:lnTo>
                      <a:lnTo>
                        <a:pt x="11703" y="1830"/>
                      </a:lnTo>
                      <a:lnTo>
                        <a:pt x="11762" y="1896"/>
                      </a:lnTo>
                      <a:lnTo>
                        <a:pt x="11818" y="1962"/>
                      </a:lnTo>
                      <a:lnTo>
                        <a:pt x="11869" y="2030"/>
                      </a:lnTo>
                      <a:lnTo>
                        <a:pt x="11917" y="2097"/>
                      </a:lnTo>
                      <a:lnTo>
                        <a:pt x="11960" y="2166"/>
                      </a:lnTo>
                      <a:lnTo>
                        <a:pt x="12000" y="2234"/>
                      </a:lnTo>
                      <a:lnTo>
                        <a:pt x="12035" y="2303"/>
                      </a:lnTo>
                      <a:lnTo>
                        <a:pt x="12066" y="2372"/>
                      </a:lnTo>
                      <a:lnTo>
                        <a:pt x="12093" y="2442"/>
                      </a:lnTo>
                      <a:lnTo>
                        <a:pt x="12116" y="2512"/>
                      </a:lnTo>
                      <a:lnTo>
                        <a:pt x="12134" y="2582"/>
                      </a:lnTo>
                      <a:lnTo>
                        <a:pt x="12148" y="2652"/>
                      </a:lnTo>
                      <a:lnTo>
                        <a:pt x="12158" y="2722"/>
                      </a:lnTo>
                      <a:lnTo>
                        <a:pt x="12164" y="2793"/>
                      </a:lnTo>
                      <a:lnTo>
                        <a:pt x="12166" y="2863"/>
                      </a:lnTo>
                      <a:lnTo>
                        <a:pt x="12163" y="2934"/>
                      </a:lnTo>
                      <a:lnTo>
                        <a:pt x="12157" y="3004"/>
                      </a:lnTo>
                      <a:lnTo>
                        <a:pt x="12145" y="3074"/>
                      </a:lnTo>
                      <a:lnTo>
                        <a:pt x="12130" y="3144"/>
                      </a:lnTo>
                      <a:lnTo>
                        <a:pt x="12111" y="3214"/>
                      </a:lnTo>
                      <a:lnTo>
                        <a:pt x="12087" y="3284"/>
                      </a:lnTo>
                      <a:lnTo>
                        <a:pt x="12059" y="3354"/>
                      </a:lnTo>
                      <a:lnTo>
                        <a:pt x="12027" y="3423"/>
                      </a:lnTo>
                      <a:lnTo>
                        <a:pt x="11991" y="3492"/>
                      </a:lnTo>
                      <a:lnTo>
                        <a:pt x="11951" y="3560"/>
                      </a:lnTo>
                      <a:lnTo>
                        <a:pt x="11906" y="3628"/>
                      </a:lnTo>
                      <a:lnTo>
                        <a:pt x="11858" y="3696"/>
                      </a:lnTo>
                      <a:lnTo>
                        <a:pt x="11805" y="3763"/>
                      </a:lnTo>
                      <a:lnTo>
                        <a:pt x="11749" y="3829"/>
                      </a:lnTo>
                      <a:lnTo>
                        <a:pt x="11688" y="3895"/>
                      </a:lnTo>
                      <a:lnTo>
                        <a:pt x="11624" y="3961"/>
                      </a:lnTo>
                      <a:lnTo>
                        <a:pt x="11556" y="4025"/>
                      </a:lnTo>
                      <a:lnTo>
                        <a:pt x="11483" y="4089"/>
                      </a:lnTo>
                      <a:lnTo>
                        <a:pt x="11407" y="4152"/>
                      </a:lnTo>
                      <a:lnTo>
                        <a:pt x="11328" y="4215"/>
                      </a:lnTo>
                      <a:lnTo>
                        <a:pt x="11244" y="4276"/>
                      </a:lnTo>
                      <a:lnTo>
                        <a:pt x="11157" y="4337"/>
                      </a:lnTo>
                      <a:lnTo>
                        <a:pt x="11066" y="4397"/>
                      </a:lnTo>
                      <a:lnTo>
                        <a:pt x="10972" y="4455"/>
                      </a:lnTo>
                      <a:lnTo>
                        <a:pt x="10874" y="4513"/>
                      </a:lnTo>
                      <a:lnTo>
                        <a:pt x="10773" y="4570"/>
                      </a:lnTo>
                      <a:lnTo>
                        <a:pt x="10668" y="4626"/>
                      </a:lnTo>
                      <a:lnTo>
                        <a:pt x="10560" y="4681"/>
                      </a:lnTo>
                      <a:lnTo>
                        <a:pt x="10449" y="4734"/>
                      </a:lnTo>
                      <a:lnTo>
                        <a:pt x="10335" y="4787"/>
                      </a:lnTo>
                      <a:lnTo>
                        <a:pt x="10217" y="4838"/>
                      </a:lnTo>
                      <a:lnTo>
                        <a:pt x="10097" y="4888"/>
                      </a:lnTo>
                      <a:lnTo>
                        <a:pt x="9973" y="4937"/>
                      </a:lnTo>
                      <a:lnTo>
                        <a:pt x="9847" y="4985"/>
                      </a:lnTo>
                      <a:lnTo>
                        <a:pt x="9717" y="5031"/>
                      </a:lnTo>
                      <a:lnTo>
                        <a:pt x="9585" y="5076"/>
                      </a:lnTo>
                      <a:lnTo>
                        <a:pt x="9451" y="5119"/>
                      </a:lnTo>
                      <a:lnTo>
                        <a:pt x="9313" y="5162"/>
                      </a:lnTo>
                      <a:lnTo>
                        <a:pt x="9174" y="5202"/>
                      </a:lnTo>
                      <a:lnTo>
                        <a:pt x="9032" y="5242"/>
                      </a:lnTo>
                      <a:lnTo>
                        <a:pt x="8887" y="5280"/>
                      </a:lnTo>
                      <a:lnTo>
                        <a:pt x="8741" y="5316"/>
                      </a:lnTo>
                      <a:lnTo>
                        <a:pt x="8592" y="5351"/>
                      </a:lnTo>
                      <a:lnTo>
                        <a:pt x="8441" y="5385"/>
                      </a:lnTo>
                      <a:lnTo>
                        <a:pt x="8288" y="5416"/>
                      </a:lnTo>
                      <a:lnTo>
                        <a:pt x="8133" y="5447"/>
                      </a:lnTo>
                      <a:lnTo>
                        <a:pt x="7977" y="5476"/>
                      </a:lnTo>
                      <a:lnTo>
                        <a:pt x="7819" y="5503"/>
                      </a:lnTo>
                      <a:lnTo>
                        <a:pt x="7659" y="5528"/>
                      </a:lnTo>
                      <a:lnTo>
                        <a:pt x="7498" y="5552"/>
                      </a:lnTo>
                      <a:lnTo>
                        <a:pt x="7335" y="5574"/>
                      </a:lnTo>
                      <a:lnTo>
                        <a:pt x="7171" y="5595"/>
                      </a:lnTo>
                      <a:lnTo>
                        <a:pt x="7006" y="5614"/>
                      </a:lnTo>
                      <a:lnTo>
                        <a:pt x="6840" y="5631"/>
                      </a:lnTo>
                      <a:lnTo>
                        <a:pt x="6673" y="5647"/>
                      </a:lnTo>
                      <a:lnTo>
                        <a:pt x="6505" y="5661"/>
                      </a:lnTo>
                      <a:lnTo>
                        <a:pt x="6336" y="5673"/>
                      </a:lnTo>
                      <a:lnTo>
                        <a:pt x="6166" y="5683"/>
                      </a:lnTo>
                      <a:lnTo>
                        <a:pt x="5996" y="5692"/>
                      </a:lnTo>
                      <a:lnTo>
                        <a:pt x="5826" y="5699"/>
                      </a:lnTo>
                      <a:lnTo>
                        <a:pt x="5655" y="5704"/>
                      </a:lnTo>
                      <a:lnTo>
                        <a:pt x="5484" y="5708"/>
                      </a:lnTo>
                      <a:lnTo>
                        <a:pt x="5312" y="5710"/>
                      </a:lnTo>
                      <a:lnTo>
                        <a:pt x="5141" y="5710"/>
                      </a:lnTo>
                      <a:lnTo>
                        <a:pt x="4970" y="5708"/>
                      </a:lnTo>
                      <a:lnTo>
                        <a:pt x="4798" y="5705"/>
                      </a:lnTo>
                      <a:lnTo>
                        <a:pt x="4628" y="5700"/>
                      </a:lnTo>
                      <a:lnTo>
                        <a:pt x="4457" y="5693"/>
                      </a:lnTo>
                      <a:lnTo>
                        <a:pt x="4287" y="5684"/>
                      </a:lnTo>
                      <a:lnTo>
                        <a:pt x="4117" y="5674"/>
                      </a:lnTo>
                      <a:lnTo>
                        <a:pt x="3948" y="5662"/>
                      </a:lnTo>
                      <a:lnTo>
                        <a:pt x="3780" y="5648"/>
                      </a:lnTo>
                      <a:lnTo>
                        <a:pt x="3613" y="5633"/>
                      </a:lnTo>
                      <a:lnTo>
                        <a:pt x="3447" y="5615"/>
                      </a:lnTo>
                      <a:lnTo>
                        <a:pt x="3282" y="5597"/>
                      </a:lnTo>
                      <a:lnTo>
                        <a:pt x="3118" y="5576"/>
                      </a:lnTo>
                      <a:lnTo>
                        <a:pt x="2955" y="5554"/>
                      </a:lnTo>
                      <a:lnTo>
                        <a:pt x="2794" y="5530"/>
                      </a:lnTo>
                      <a:lnTo>
                        <a:pt x="2634" y="5505"/>
                      </a:lnTo>
                      <a:lnTo>
                        <a:pt x="2475" y="5478"/>
                      </a:lnTo>
                      <a:lnTo>
                        <a:pt x="2319" y="5449"/>
                      </a:lnTo>
                      <a:lnTo>
                        <a:pt x="2164" y="5419"/>
                      </a:lnTo>
                      <a:lnTo>
                        <a:pt x="2011" y="5387"/>
                      </a:lnTo>
                      <a:lnTo>
                        <a:pt x="1860" y="5354"/>
                      </a:lnTo>
                      <a:lnTo>
                        <a:pt x="1711" y="5319"/>
                      </a:lnTo>
                      <a:lnTo>
                        <a:pt x="1564" y="5283"/>
                      </a:lnTo>
                      <a:lnTo>
                        <a:pt x="1420" y="5245"/>
                      </a:lnTo>
                      <a:lnTo>
                        <a:pt x="1277" y="5205"/>
                      </a:lnTo>
                      <a:lnTo>
                        <a:pt x="1137" y="5165"/>
                      </a:lnTo>
                      <a:lnTo>
                        <a:pt x="1000" y="5123"/>
                      </a:lnTo>
                      <a:lnTo>
                        <a:pt x="865" y="5079"/>
                      </a:lnTo>
                      <a:lnTo>
                        <a:pt x="733" y="5034"/>
                      </a:lnTo>
                      <a:lnTo>
                        <a:pt x="603" y="4988"/>
                      </a:lnTo>
                      <a:lnTo>
                        <a:pt x="477" y="4941"/>
                      </a:lnTo>
                      <a:lnTo>
                        <a:pt x="353" y="4892"/>
                      </a:lnTo>
                      <a:lnTo>
                        <a:pt x="232" y="4842"/>
                      </a:lnTo>
                      <a:lnTo>
                        <a:pt x="114" y="4791"/>
                      </a:lnTo>
                      <a:lnTo>
                        <a:pt x="0" y="4738"/>
                      </a:lnTo>
                      <a:lnTo>
                        <a:pt x="5220" y="2855"/>
                      </a:lnTo>
                      <a:lnTo>
                        <a:pt x="260" y="856"/>
                      </a:lnTo>
                      <a:moveTo>
                        <a:pt x="260" y="856"/>
                      </a:moveTo>
                      <a:lnTo>
                        <a:pt x="381" y="807"/>
                      </a:lnTo>
                      <a:lnTo>
                        <a:pt x="506" y="758"/>
                      </a:lnTo>
                      <a:lnTo>
                        <a:pt x="633" y="711"/>
                      </a:lnTo>
                      <a:lnTo>
                        <a:pt x="763" y="665"/>
                      </a:lnTo>
                      <a:lnTo>
                        <a:pt x="896" y="621"/>
                      </a:lnTo>
                      <a:lnTo>
                        <a:pt x="1031" y="577"/>
                      </a:lnTo>
                      <a:lnTo>
                        <a:pt x="1169" y="536"/>
                      </a:lnTo>
                      <a:lnTo>
                        <a:pt x="1310" y="495"/>
                      </a:lnTo>
                      <a:lnTo>
                        <a:pt x="1453" y="456"/>
                      </a:lnTo>
                      <a:lnTo>
                        <a:pt x="1598" y="419"/>
                      </a:lnTo>
                      <a:lnTo>
                        <a:pt x="1745" y="383"/>
                      </a:lnTo>
                      <a:lnTo>
                        <a:pt x="1895" y="348"/>
                      </a:lnTo>
                      <a:lnTo>
                        <a:pt x="2046" y="315"/>
                      </a:lnTo>
                      <a:lnTo>
                        <a:pt x="2200" y="284"/>
                      </a:lnTo>
                      <a:lnTo>
                        <a:pt x="2355" y="254"/>
                      </a:lnTo>
                      <a:lnTo>
                        <a:pt x="2512" y="226"/>
                      </a:lnTo>
                      <a:lnTo>
                        <a:pt x="2671" y="199"/>
                      </a:lnTo>
                      <a:lnTo>
                        <a:pt x="2831" y="174"/>
                      </a:lnTo>
                      <a:lnTo>
                        <a:pt x="2992" y="151"/>
                      </a:lnTo>
                      <a:lnTo>
                        <a:pt x="3155" y="129"/>
                      </a:lnTo>
                      <a:lnTo>
                        <a:pt x="3320" y="109"/>
                      </a:lnTo>
                      <a:lnTo>
                        <a:pt x="3485" y="90"/>
                      </a:lnTo>
                      <a:lnTo>
                        <a:pt x="3652" y="74"/>
                      </a:lnTo>
                      <a:lnTo>
                        <a:pt x="3819" y="59"/>
                      </a:lnTo>
                      <a:lnTo>
                        <a:pt x="3987" y="45"/>
                      </a:lnTo>
                      <a:lnTo>
                        <a:pt x="4156" y="34"/>
                      </a:lnTo>
                      <a:lnTo>
                        <a:pt x="4326" y="24"/>
                      </a:lnTo>
                      <a:lnTo>
                        <a:pt x="4496" y="16"/>
                      </a:lnTo>
                      <a:lnTo>
                        <a:pt x="4667" y="9"/>
                      </a:lnTo>
                      <a:lnTo>
                        <a:pt x="4838" y="4"/>
                      </a:lnTo>
                      <a:lnTo>
                        <a:pt x="5009" y="1"/>
                      </a:lnTo>
                      <a:lnTo>
                        <a:pt x="5181" y="0"/>
                      </a:lnTo>
                      <a:lnTo>
                        <a:pt x="5352" y="1"/>
                      </a:lnTo>
                      <a:lnTo>
                        <a:pt x="5523" y="3"/>
                      </a:lnTo>
                      <a:lnTo>
                        <a:pt x="5694" y="7"/>
                      </a:lnTo>
                      <a:lnTo>
                        <a:pt x="5865" y="12"/>
                      </a:lnTo>
                      <a:lnTo>
                        <a:pt x="6036" y="20"/>
                      </a:lnTo>
                      <a:lnTo>
                        <a:pt x="6206" y="29"/>
                      </a:lnTo>
                      <a:lnTo>
                        <a:pt x="6375" y="40"/>
                      </a:lnTo>
                      <a:lnTo>
                        <a:pt x="6544" y="52"/>
                      </a:lnTo>
                      <a:lnTo>
                        <a:pt x="6712" y="67"/>
                      </a:lnTo>
                      <a:lnTo>
                        <a:pt x="6878" y="83"/>
                      </a:lnTo>
                      <a:lnTo>
                        <a:pt x="7044" y="100"/>
                      </a:lnTo>
                      <a:lnTo>
                        <a:pt x="7209" y="120"/>
                      </a:lnTo>
                      <a:lnTo>
                        <a:pt x="7373" y="141"/>
                      </a:lnTo>
                      <a:lnTo>
                        <a:pt x="7535" y="163"/>
                      </a:lnTo>
                      <a:lnTo>
                        <a:pt x="7696" y="188"/>
                      </a:lnTo>
                      <a:lnTo>
                        <a:pt x="7855" y="213"/>
                      </a:lnTo>
                      <a:lnTo>
                        <a:pt x="8013" y="241"/>
                      </a:lnTo>
                      <a:lnTo>
                        <a:pt x="8169" y="270"/>
                      </a:lnTo>
                      <a:lnTo>
                        <a:pt x="8323" y="301"/>
                      </a:lnTo>
                      <a:lnTo>
                        <a:pt x="8476" y="333"/>
                      </a:lnTo>
                      <a:lnTo>
                        <a:pt x="8626" y="367"/>
                      </a:lnTo>
                      <a:lnTo>
                        <a:pt x="8775" y="402"/>
                      </a:lnTo>
                      <a:lnTo>
                        <a:pt x="8921" y="439"/>
                      </a:lnTo>
                      <a:lnTo>
                        <a:pt x="9065" y="477"/>
                      </a:lnTo>
                      <a:lnTo>
                        <a:pt x="9206" y="517"/>
                      </a:lnTo>
                      <a:lnTo>
                        <a:pt x="9345" y="558"/>
                      </a:lnTo>
                      <a:lnTo>
                        <a:pt x="9482" y="601"/>
                      </a:lnTo>
                      <a:lnTo>
                        <a:pt x="9616" y="645"/>
                      </a:lnTo>
                      <a:lnTo>
                        <a:pt x="9747" y="690"/>
                      </a:lnTo>
                      <a:lnTo>
                        <a:pt x="9876" y="736"/>
                      </a:lnTo>
                      <a:lnTo>
                        <a:pt x="10002" y="784"/>
                      </a:lnTo>
                      <a:lnTo>
                        <a:pt x="10125" y="833"/>
                      </a:lnTo>
                      <a:lnTo>
                        <a:pt x="10245" y="884"/>
                      </a:lnTo>
                      <a:lnTo>
                        <a:pt x="10361" y="935"/>
                      </a:lnTo>
                      <a:lnTo>
                        <a:pt x="10475" y="988"/>
                      </a:lnTo>
                      <a:lnTo>
                        <a:pt x="10585" y="1042"/>
                      </a:lnTo>
                      <a:lnTo>
                        <a:pt x="10693" y="1097"/>
                      </a:lnTo>
                      <a:lnTo>
                        <a:pt x="10797" y="1153"/>
                      </a:lnTo>
                      <a:lnTo>
                        <a:pt x="10897" y="1210"/>
                      </a:lnTo>
                      <a:lnTo>
                        <a:pt x="10994" y="1268"/>
                      </a:lnTo>
                      <a:lnTo>
                        <a:pt x="11088" y="1327"/>
                      </a:lnTo>
                      <a:lnTo>
                        <a:pt x="11178" y="1387"/>
                      </a:lnTo>
                      <a:lnTo>
                        <a:pt x="11264" y="1448"/>
                      </a:lnTo>
                      <a:lnTo>
                        <a:pt x="11346" y="1510"/>
                      </a:lnTo>
                      <a:lnTo>
                        <a:pt x="11425" y="1572"/>
                      </a:lnTo>
                      <a:lnTo>
                        <a:pt x="11500" y="1636"/>
                      </a:lnTo>
                      <a:lnTo>
                        <a:pt x="11572" y="1700"/>
                      </a:lnTo>
                      <a:lnTo>
                        <a:pt x="11639" y="1764"/>
                      </a:lnTo>
                      <a:lnTo>
                        <a:pt x="11703" y="1830"/>
                      </a:lnTo>
                      <a:lnTo>
                        <a:pt x="11762" y="1896"/>
                      </a:lnTo>
                      <a:lnTo>
                        <a:pt x="11818" y="1962"/>
                      </a:lnTo>
                      <a:lnTo>
                        <a:pt x="11869" y="2030"/>
                      </a:lnTo>
                      <a:lnTo>
                        <a:pt x="11917" y="2097"/>
                      </a:lnTo>
                      <a:lnTo>
                        <a:pt x="11960" y="2166"/>
                      </a:lnTo>
                      <a:lnTo>
                        <a:pt x="12000" y="2234"/>
                      </a:lnTo>
                      <a:lnTo>
                        <a:pt x="12035" y="2303"/>
                      </a:lnTo>
                      <a:lnTo>
                        <a:pt x="12066" y="2372"/>
                      </a:lnTo>
                      <a:lnTo>
                        <a:pt x="12093" y="2442"/>
                      </a:lnTo>
                      <a:lnTo>
                        <a:pt x="12116" y="2512"/>
                      </a:lnTo>
                      <a:lnTo>
                        <a:pt x="12134" y="2582"/>
                      </a:lnTo>
                      <a:lnTo>
                        <a:pt x="12148" y="2652"/>
                      </a:lnTo>
                      <a:lnTo>
                        <a:pt x="12158" y="2722"/>
                      </a:lnTo>
                      <a:lnTo>
                        <a:pt x="12164" y="2793"/>
                      </a:lnTo>
                      <a:lnTo>
                        <a:pt x="12166" y="2863"/>
                      </a:lnTo>
                      <a:lnTo>
                        <a:pt x="12163" y="2934"/>
                      </a:lnTo>
                      <a:lnTo>
                        <a:pt x="12157" y="3004"/>
                      </a:lnTo>
                      <a:lnTo>
                        <a:pt x="12145" y="3074"/>
                      </a:lnTo>
                      <a:lnTo>
                        <a:pt x="12130" y="3144"/>
                      </a:lnTo>
                      <a:lnTo>
                        <a:pt x="12111" y="3214"/>
                      </a:lnTo>
                      <a:lnTo>
                        <a:pt x="12087" y="3284"/>
                      </a:lnTo>
                      <a:lnTo>
                        <a:pt x="12059" y="3354"/>
                      </a:lnTo>
                      <a:lnTo>
                        <a:pt x="12027" y="3423"/>
                      </a:lnTo>
                      <a:lnTo>
                        <a:pt x="11991" y="3492"/>
                      </a:lnTo>
                      <a:lnTo>
                        <a:pt x="11951" y="3560"/>
                      </a:lnTo>
                      <a:lnTo>
                        <a:pt x="11906" y="3628"/>
                      </a:lnTo>
                      <a:lnTo>
                        <a:pt x="11858" y="3696"/>
                      </a:lnTo>
                      <a:lnTo>
                        <a:pt x="11805" y="3763"/>
                      </a:lnTo>
                      <a:lnTo>
                        <a:pt x="11749" y="3829"/>
                      </a:lnTo>
                      <a:lnTo>
                        <a:pt x="11688" y="3895"/>
                      </a:lnTo>
                      <a:lnTo>
                        <a:pt x="11624" y="3961"/>
                      </a:lnTo>
                      <a:lnTo>
                        <a:pt x="11556" y="4025"/>
                      </a:lnTo>
                      <a:lnTo>
                        <a:pt x="11483" y="4089"/>
                      </a:lnTo>
                      <a:lnTo>
                        <a:pt x="11407" y="4152"/>
                      </a:lnTo>
                      <a:lnTo>
                        <a:pt x="11328" y="4215"/>
                      </a:lnTo>
                      <a:lnTo>
                        <a:pt x="11244" y="4276"/>
                      </a:lnTo>
                      <a:lnTo>
                        <a:pt x="11157" y="4337"/>
                      </a:lnTo>
                      <a:lnTo>
                        <a:pt x="11066" y="4397"/>
                      </a:lnTo>
                      <a:lnTo>
                        <a:pt x="10972" y="4455"/>
                      </a:lnTo>
                      <a:lnTo>
                        <a:pt x="10874" y="4513"/>
                      </a:lnTo>
                      <a:lnTo>
                        <a:pt x="10773" y="4570"/>
                      </a:lnTo>
                      <a:lnTo>
                        <a:pt x="10668" y="4626"/>
                      </a:lnTo>
                      <a:lnTo>
                        <a:pt x="10560" y="4681"/>
                      </a:lnTo>
                      <a:lnTo>
                        <a:pt x="10449" y="4734"/>
                      </a:lnTo>
                      <a:lnTo>
                        <a:pt x="10335" y="4787"/>
                      </a:lnTo>
                      <a:lnTo>
                        <a:pt x="10217" y="4838"/>
                      </a:lnTo>
                      <a:lnTo>
                        <a:pt x="10097" y="4888"/>
                      </a:lnTo>
                      <a:lnTo>
                        <a:pt x="9973" y="4937"/>
                      </a:lnTo>
                      <a:lnTo>
                        <a:pt x="9847" y="4985"/>
                      </a:lnTo>
                      <a:lnTo>
                        <a:pt x="9717" y="5031"/>
                      </a:lnTo>
                      <a:lnTo>
                        <a:pt x="9585" y="5076"/>
                      </a:lnTo>
                      <a:lnTo>
                        <a:pt x="9451" y="5119"/>
                      </a:lnTo>
                      <a:lnTo>
                        <a:pt x="9313" y="5162"/>
                      </a:lnTo>
                      <a:lnTo>
                        <a:pt x="9174" y="5202"/>
                      </a:lnTo>
                      <a:lnTo>
                        <a:pt x="9032" y="5242"/>
                      </a:lnTo>
                      <a:lnTo>
                        <a:pt x="8887" y="5280"/>
                      </a:lnTo>
                      <a:lnTo>
                        <a:pt x="8741" y="5316"/>
                      </a:lnTo>
                      <a:lnTo>
                        <a:pt x="8592" y="5351"/>
                      </a:lnTo>
                      <a:lnTo>
                        <a:pt x="8441" y="5385"/>
                      </a:lnTo>
                      <a:lnTo>
                        <a:pt x="8288" y="5416"/>
                      </a:lnTo>
                      <a:lnTo>
                        <a:pt x="8133" y="5447"/>
                      </a:lnTo>
                      <a:lnTo>
                        <a:pt x="7977" y="5476"/>
                      </a:lnTo>
                      <a:lnTo>
                        <a:pt x="7819" y="5503"/>
                      </a:lnTo>
                      <a:lnTo>
                        <a:pt x="7659" y="5528"/>
                      </a:lnTo>
                      <a:lnTo>
                        <a:pt x="7498" y="5552"/>
                      </a:lnTo>
                      <a:lnTo>
                        <a:pt x="7335" y="5574"/>
                      </a:lnTo>
                      <a:lnTo>
                        <a:pt x="7171" y="5595"/>
                      </a:lnTo>
                      <a:lnTo>
                        <a:pt x="7006" y="5614"/>
                      </a:lnTo>
                      <a:lnTo>
                        <a:pt x="6840" y="5631"/>
                      </a:lnTo>
                      <a:lnTo>
                        <a:pt x="6673" y="5647"/>
                      </a:lnTo>
                      <a:lnTo>
                        <a:pt x="6505" y="5661"/>
                      </a:lnTo>
                      <a:lnTo>
                        <a:pt x="6336" y="5673"/>
                      </a:lnTo>
                      <a:lnTo>
                        <a:pt x="6166" y="5683"/>
                      </a:lnTo>
                      <a:lnTo>
                        <a:pt x="5996" y="5692"/>
                      </a:lnTo>
                      <a:lnTo>
                        <a:pt x="5826" y="5699"/>
                      </a:lnTo>
                      <a:lnTo>
                        <a:pt x="5655" y="5704"/>
                      </a:lnTo>
                      <a:lnTo>
                        <a:pt x="5484" y="5708"/>
                      </a:lnTo>
                      <a:lnTo>
                        <a:pt x="5312" y="5710"/>
                      </a:lnTo>
                      <a:lnTo>
                        <a:pt x="5141" y="5710"/>
                      </a:lnTo>
                      <a:lnTo>
                        <a:pt x="4970" y="5708"/>
                      </a:lnTo>
                      <a:lnTo>
                        <a:pt x="4798" y="5705"/>
                      </a:lnTo>
                      <a:lnTo>
                        <a:pt x="4628" y="5700"/>
                      </a:lnTo>
                      <a:lnTo>
                        <a:pt x="4457" y="5693"/>
                      </a:lnTo>
                      <a:lnTo>
                        <a:pt x="4287" y="5684"/>
                      </a:lnTo>
                      <a:lnTo>
                        <a:pt x="4117" y="5674"/>
                      </a:lnTo>
                      <a:lnTo>
                        <a:pt x="3948" y="5662"/>
                      </a:lnTo>
                      <a:lnTo>
                        <a:pt x="3780" y="5648"/>
                      </a:lnTo>
                      <a:lnTo>
                        <a:pt x="3613" y="5633"/>
                      </a:lnTo>
                      <a:lnTo>
                        <a:pt x="3447" y="5615"/>
                      </a:lnTo>
                      <a:lnTo>
                        <a:pt x="3282" y="5597"/>
                      </a:lnTo>
                      <a:lnTo>
                        <a:pt x="3118" y="5576"/>
                      </a:lnTo>
                      <a:lnTo>
                        <a:pt x="2955" y="5554"/>
                      </a:lnTo>
                      <a:lnTo>
                        <a:pt x="2794" y="5530"/>
                      </a:lnTo>
                      <a:lnTo>
                        <a:pt x="2634" y="5505"/>
                      </a:lnTo>
                      <a:lnTo>
                        <a:pt x="2475" y="5478"/>
                      </a:lnTo>
                      <a:lnTo>
                        <a:pt x="2319" y="5449"/>
                      </a:lnTo>
                      <a:lnTo>
                        <a:pt x="2164" y="5419"/>
                      </a:lnTo>
                      <a:lnTo>
                        <a:pt x="2011" y="5387"/>
                      </a:lnTo>
                      <a:lnTo>
                        <a:pt x="1860" y="5354"/>
                      </a:lnTo>
                      <a:lnTo>
                        <a:pt x="1711" y="5319"/>
                      </a:lnTo>
                      <a:lnTo>
                        <a:pt x="1564" y="5283"/>
                      </a:lnTo>
                      <a:lnTo>
                        <a:pt x="1420" y="5245"/>
                      </a:lnTo>
                      <a:lnTo>
                        <a:pt x="1277" y="5205"/>
                      </a:lnTo>
                      <a:lnTo>
                        <a:pt x="1137" y="5165"/>
                      </a:lnTo>
                      <a:lnTo>
                        <a:pt x="1000" y="5123"/>
                      </a:lnTo>
                      <a:lnTo>
                        <a:pt x="865" y="5079"/>
                      </a:lnTo>
                      <a:lnTo>
                        <a:pt x="733" y="5034"/>
                      </a:lnTo>
                      <a:lnTo>
                        <a:pt x="603" y="4988"/>
                      </a:lnTo>
                      <a:lnTo>
                        <a:pt x="477" y="4941"/>
                      </a:lnTo>
                      <a:lnTo>
                        <a:pt x="353" y="4892"/>
                      </a:lnTo>
                      <a:lnTo>
                        <a:pt x="232" y="4842"/>
                      </a:lnTo>
                      <a:lnTo>
                        <a:pt x="114" y="4791"/>
                      </a:lnTo>
                      <a:lnTo>
                        <a:pt x="0" y="4738"/>
                      </a:lnTo>
                    </a:path>
                  </a:pathLst>
                </a:custGeom>
                <a:noFill/>
                <a:ln cap="rnd" w="12600">
                  <a:solidFill>
                    <a:srgbClr val="9900ff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1" name="CustomShape 22"/>
                <p:cNvSpPr/>
                <p:nvPr/>
              </p:nvSpPr>
              <p:spPr>
                <a:xfrm>
                  <a:off x="1606680" y="3206520"/>
                  <a:ext cx="672840" cy="672840"/>
                </a:xfrm>
                <a:prstGeom prst="rect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2" name="Line 23"/>
                <p:cNvSpPr/>
                <p:nvPr/>
              </p:nvSpPr>
              <p:spPr>
                <a:xfrm flipV="1">
                  <a:off x="2286000" y="2971800"/>
                  <a:ext cx="304920" cy="228240"/>
                </a:xfrm>
                <a:prstGeom prst="line">
                  <a:avLst/>
                </a:prstGeom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3" name="Line 24"/>
                <p:cNvSpPr/>
                <p:nvPr/>
              </p:nvSpPr>
              <p:spPr>
                <a:xfrm flipV="1">
                  <a:off x="1600200" y="2971800"/>
                  <a:ext cx="304920" cy="228240"/>
                </a:xfrm>
                <a:prstGeom prst="line">
                  <a:avLst/>
                </a:prstGeom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4" name="Line 25"/>
                <p:cNvSpPr/>
                <p:nvPr/>
              </p:nvSpPr>
              <p:spPr>
                <a:xfrm>
                  <a:off x="1905120" y="2971800"/>
                  <a:ext cx="685800" cy="0"/>
                </a:xfrm>
                <a:prstGeom prst="line">
                  <a:avLst/>
                </a:prstGeom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5" name="Line 26"/>
                <p:cNvSpPr/>
                <p:nvPr/>
              </p:nvSpPr>
              <p:spPr>
                <a:xfrm>
                  <a:off x="2590920" y="2971800"/>
                  <a:ext cx="0" cy="685440"/>
                </a:xfrm>
                <a:prstGeom prst="line">
                  <a:avLst/>
                </a:prstGeom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6" name="Line 27"/>
                <p:cNvSpPr/>
                <p:nvPr/>
              </p:nvSpPr>
              <p:spPr>
                <a:xfrm flipV="1">
                  <a:off x="2286000" y="3657600"/>
                  <a:ext cx="304920" cy="228240"/>
                </a:xfrm>
                <a:prstGeom prst="line">
                  <a:avLst/>
                </a:prstGeom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7" name="CustomShape 28"/>
                <p:cNvSpPr/>
                <p:nvPr/>
              </p:nvSpPr>
              <p:spPr>
                <a:xfrm>
                  <a:off x="1987560" y="3359160"/>
                  <a:ext cx="139680" cy="139320"/>
                </a:xfrm>
                <a:prstGeom prst="ellipse">
                  <a:avLst/>
                </a:prstGeom>
                <a:solidFill>
                  <a:srgbClr val="ff9933"/>
                </a:solidFill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8" name="CustomShape 29"/>
                <p:cNvSpPr/>
                <p:nvPr/>
              </p:nvSpPr>
              <p:spPr>
                <a:xfrm>
                  <a:off x="2368440" y="3359160"/>
                  <a:ext cx="139680" cy="215280"/>
                </a:xfrm>
                <a:prstGeom prst="ellipse">
                  <a:avLst/>
                </a:prstGeom>
                <a:noFill/>
                <a:ln w="12600">
                  <a:solidFill>
                    <a:srgbClr val="000000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39" name="CustomShape 30"/>
                <p:cNvSpPr/>
                <p:nvPr/>
              </p:nvSpPr>
              <p:spPr>
                <a:xfrm>
                  <a:off x="2352600" y="2957760"/>
                  <a:ext cx="5000040" cy="2056320"/>
                </a:xfrm>
                <a:custGeom>
                  <a:avLst/>
                  <a:gdLst/>
                  <a:ahLst/>
                  <a:rect l="0" t="0" r="r" b="b"/>
                  <a:pathLst>
                    <a:path w="12071" h="2857">
                      <a:moveTo>
                        <a:pt x="12070" y="705"/>
                      </a:moveTo>
                      <a:lnTo>
                        <a:pt x="12025" y="774"/>
                      </a:lnTo>
                      <a:lnTo>
                        <a:pt x="11976" y="842"/>
                      </a:lnTo>
                      <a:lnTo>
                        <a:pt x="11923" y="910"/>
                      </a:lnTo>
                      <a:lnTo>
                        <a:pt x="11865" y="978"/>
                      </a:lnTo>
                      <a:lnTo>
                        <a:pt x="11804" y="1044"/>
                      </a:lnTo>
                      <a:lnTo>
                        <a:pt x="11738" y="1110"/>
                      </a:lnTo>
                      <a:lnTo>
                        <a:pt x="11669" y="1176"/>
                      </a:lnTo>
                      <a:lnTo>
                        <a:pt x="11596" y="1241"/>
                      </a:lnTo>
                      <a:lnTo>
                        <a:pt x="11518" y="1304"/>
                      </a:lnTo>
                      <a:lnTo>
                        <a:pt x="11437" y="1367"/>
                      </a:lnTo>
                      <a:lnTo>
                        <a:pt x="11352" y="1430"/>
                      </a:lnTo>
                      <a:lnTo>
                        <a:pt x="11263" y="1491"/>
                      </a:lnTo>
                      <a:lnTo>
                        <a:pt x="11171" y="1551"/>
                      </a:lnTo>
                      <a:lnTo>
                        <a:pt x="11075" y="1611"/>
                      </a:lnTo>
                      <a:lnTo>
                        <a:pt x="10975" y="1669"/>
                      </a:lnTo>
                      <a:lnTo>
                        <a:pt x="10872" y="1727"/>
                      </a:lnTo>
                      <a:lnTo>
                        <a:pt x="10766" y="1783"/>
                      </a:lnTo>
                      <a:lnTo>
                        <a:pt x="10656" y="1838"/>
                      </a:lnTo>
                      <a:lnTo>
                        <a:pt x="10542" y="1892"/>
                      </a:lnTo>
                      <a:lnTo>
                        <a:pt x="10426" y="1945"/>
                      </a:lnTo>
                      <a:lnTo>
                        <a:pt x="10306" y="1997"/>
                      </a:lnTo>
                      <a:lnTo>
                        <a:pt x="10183" y="2047"/>
                      </a:lnTo>
                      <a:lnTo>
                        <a:pt x="10057" y="2096"/>
                      </a:lnTo>
                      <a:lnTo>
                        <a:pt x="9929" y="2144"/>
                      </a:lnTo>
                      <a:lnTo>
                        <a:pt x="9797" y="2190"/>
                      </a:lnTo>
                      <a:lnTo>
                        <a:pt x="9662" y="2235"/>
                      </a:lnTo>
                      <a:lnTo>
                        <a:pt x="9525" y="2279"/>
                      </a:lnTo>
                      <a:lnTo>
                        <a:pt x="9386" y="2321"/>
                      </a:lnTo>
                      <a:lnTo>
                        <a:pt x="9243" y="2362"/>
                      </a:lnTo>
                      <a:lnTo>
                        <a:pt x="9099" y="2402"/>
                      </a:lnTo>
                      <a:lnTo>
                        <a:pt x="8952" y="2439"/>
                      </a:lnTo>
                      <a:lnTo>
                        <a:pt x="8802" y="2476"/>
                      </a:lnTo>
                      <a:lnTo>
                        <a:pt x="8651" y="2511"/>
                      </a:lnTo>
                      <a:lnTo>
                        <a:pt x="8497" y="2544"/>
                      </a:lnTo>
                      <a:lnTo>
                        <a:pt x="8342" y="2575"/>
                      </a:lnTo>
                      <a:lnTo>
                        <a:pt x="8184" y="2605"/>
                      </a:lnTo>
                      <a:lnTo>
                        <a:pt x="8025" y="2634"/>
                      </a:lnTo>
                      <a:lnTo>
                        <a:pt x="7864" y="2661"/>
                      </a:lnTo>
                      <a:lnTo>
                        <a:pt x="7702" y="2686"/>
                      </a:lnTo>
                      <a:lnTo>
                        <a:pt x="7538" y="2709"/>
                      </a:lnTo>
                      <a:lnTo>
                        <a:pt x="7373" y="2731"/>
                      </a:lnTo>
                      <a:lnTo>
                        <a:pt x="7206" y="2751"/>
                      </a:lnTo>
                      <a:lnTo>
                        <a:pt x="7039" y="2769"/>
                      </a:lnTo>
                      <a:lnTo>
                        <a:pt x="6870" y="2786"/>
                      </a:lnTo>
                      <a:lnTo>
                        <a:pt x="6700" y="2801"/>
                      </a:lnTo>
                      <a:lnTo>
                        <a:pt x="6530" y="2814"/>
                      </a:lnTo>
                      <a:lnTo>
                        <a:pt x="6358" y="2825"/>
                      </a:lnTo>
                      <a:lnTo>
                        <a:pt x="6186" y="2835"/>
                      </a:lnTo>
                      <a:lnTo>
                        <a:pt x="6014" y="2843"/>
                      </a:lnTo>
                      <a:lnTo>
                        <a:pt x="5841" y="2849"/>
                      </a:lnTo>
                      <a:lnTo>
                        <a:pt x="5668" y="2853"/>
                      </a:lnTo>
                      <a:lnTo>
                        <a:pt x="5494" y="2855"/>
                      </a:lnTo>
                      <a:lnTo>
                        <a:pt x="5321" y="2856"/>
                      </a:lnTo>
                      <a:lnTo>
                        <a:pt x="5147" y="2855"/>
                      </a:lnTo>
                      <a:lnTo>
                        <a:pt x="4974" y="2852"/>
                      </a:lnTo>
                      <a:lnTo>
                        <a:pt x="4801" y="2847"/>
                      </a:lnTo>
                      <a:lnTo>
                        <a:pt x="4628" y="2841"/>
                      </a:lnTo>
                      <a:lnTo>
                        <a:pt x="4456" y="2833"/>
                      </a:lnTo>
                      <a:lnTo>
                        <a:pt x="4284" y="2823"/>
                      </a:lnTo>
                      <a:lnTo>
                        <a:pt x="4113" y="2811"/>
                      </a:lnTo>
                      <a:lnTo>
                        <a:pt x="3943" y="2798"/>
                      </a:lnTo>
                      <a:lnTo>
                        <a:pt x="3773" y="2782"/>
                      </a:lnTo>
                      <a:lnTo>
                        <a:pt x="3605" y="2765"/>
                      </a:lnTo>
                      <a:lnTo>
                        <a:pt x="3437" y="2747"/>
                      </a:lnTo>
                      <a:lnTo>
                        <a:pt x="3271" y="2726"/>
                      </a:lnTo>
                      <a:lnTo>
                        <a:pt x="3106" y="2704"/>
                      </a:lnTo>
                      <a:lnTo>
                        <a:pt x="2942" y="2680"/>
                      </a:lnTo>
                      <a:lnTo>
                        <a:pt x="2780" y="2655"/>
                      </a:lnTo>
                      <a:lnTo>
                        <a:pt x="2620" y="2628"/>
                      </a:lnTo>
                      <a:lnTo>
                        <a:pt x="2461" y="2599"/>
                      </a:lnTo>
                      <a:lnTo>
                        <a:pt x="2304" y="2569"/>
                      </a:lnTo>
                      <a:lnTo>
                        <a:pt x="2149" y="2537"/>
                      </a:lnTo>
                      <a:lnTo>
                        <a:pt x="1996" y="2503"/>
                      </a:lnTo>
                      <a:lnTo>
                        <a:pt x="1845" y="2468"/>
                      </a:lnTo>
                      <a:lnTo>
                        <a:pt x="1696" y="2431"/>
                      </a:lnTo>
                      <a:lnTo>
                        <a:pt x="1549" y="2393"/>
                      </a:lnTo>
                      <a:lnTo>
                        <a:pt x="1405" y="2353"/>
                      </a:lnTo>
                      <a:lnTo>
                        <a:pt x="1264" y="2312"/>
                      </a:lnTo>
                      <a:lnTo>
                        <a:pt x="1124" y="2270"/>
                      </a:lnTo>
                      <a:lnTo>
                        <a:pt x="988" y="2226"/>
                      </a:lnTo>
                      <a:lnTo>
                        <a:pt x="854" y="2180"/>
                      </a:lnTo>
                      <a:lnTo>
                        <a:pt x="723" y="2133"/>
                      </a:lnTo>
                      <a:lnTo>
                        <a:pt x="595" y="2085"/>
                      </a:lnTo>
                      <a:lnTo>
                        <a:pt x="470" y="2036"/>
                      </a:lnTo>
                      <a:lnTo>
                        <a:pt x="347" y="1985"/>
                      </a:lnTo>
                      <a:lnTo>
                        <a:pt x="228" y="1933"/>
                      </a:lnTo>
                      <a:lnTo>
                        <a:pt x="113" y="1880"/>
                      </a:lnTo>
                      <a:lnTo>
                        <a:pt x="0" y="1826"/>
                      </a:lnTo>
                      <a:lnTo>
                        <a:pt x="5340" y="0"/>
                      </a:lnTo>
                      <a:lnTo>
                        <a:pt x="12070" y="705"/>
                      </a:lnTo>
                      <a:moveTo>
                        <a:pt x="12070" y="705"/>
                      </a:moveTo>
                      <a:lnTo>
                        <a:pt x="12025" y="774"/>
                      </a:lnTo>
                      <a:lnTo>
                        <a:pt x="11976" y="842"/>
                      </a:lnTo>
                      <a:lnTo>
                        <a:pt x="11923" y="910"/>
                      </a:lnTo>
                      <a:lnTo>
                        <a:pt x="11865" y="978"/>
                      </a:lnTo>
                      <a:lnTo>
                        <a:pt x="11804" y="1044"/>
                      </a:lnTo>
                      <a:lnTo>
                        <a:pt x="11738" y="1110"/>
                      </a:lnTo>
                      <a:lnTo>
                        <a:pt x="11669" y="1176"/>
                      </a:lnTo>
                      <a:lnTo>
                        <a:pt x="11596" y="1241"/>
                      </a:lnTo>
                      <a:lnTo>
                        <a:pt x="11518" y="1304"/>
                      </a:lnTo>
                      <a:lnTo>
                        <a:pt x="11437" y="1367"/>
                      </a:lnTo>
                      <a:lnTo>
                        <a:pt x="11352" y="1430"/>
                      </a:lnTo>
                      <a:lnTo>
                        <a:pt x="11263" y="1491"/>
                      </a:lnTo>
                      <a:lnTo>
                        <a:pt x="11171" y="1551"/>
                      </a:lnTo>
                      <a:lnTo>
                        <a:pt x="11075" y="1611"/>
                      </a:lnTo>
                      <a:lnTo>
                        <a:pt x="10975" y="1669"/>
                      </a:lnTo>
                      <a:lnTo>
                        <a:pt x="10872" y="1727"/>
                      </a:lnTo>
                      <a:lnTo>
                        <a:pt x="10766" y="1783"/>
                      </a:lnTo>
                      <a:lnTo>
                        <a:pt x="10656" y="1838"/>
                      </a:lnTo>
                      <a:lnTo>
                        <a:pt x="10542" y="1892"/>
                      </a:lnTo>
                      <a:lnTo>
                        <a:pt x="10426" y="1945"/>
                      </a:lnTo>
                      <a:lnTo>
                        <a:pt x="10306" y="1997"/>
                      </a:lnTo>
                      <a:lnTo>
                        <a:pt x="10183" y="2047"/>
                      </a:lnTo>
                      <a:lnTo>
                        <a:pt x="10057" y="2096"/>
                      </a:lnTo>
                      <a:lnTo>
                        <a:pt x="9929" y="2144"/>
                      </a:lnTo>
                      <a:lnTo>
                        <a:pt x="9797" y="2190"/>
                      </a:lnTo>
                      <a:lnTo>
                        <a:pt x="9662" y="2235"/>
                      </a:lnTo>
                      <a:lnTo>
                        <a:pt x="9525" y="2279"/>
                      </a:lnTo>
                      <a:lnTo>
                        <a:pt x="9386" y="2321"/>
                      </a:lnTo>
                      <a:lnTo>
                        <a:pt x="9243" y="2362"/>
                      </a:lnTo>
                      <a:lnTo>
                        <a:pt x="9099" y="2402"/>
                      </a:lnTo>
                      <a:lnTo>
                        <a:pt x="8952" y="2439"/>
                      </a:lnTo>
                      <a:lnTo>
                        <a:pt x="8802" y="2476"/>
                      </a:lnTo>
                      <a:lnTo>
                        <a:pt x="8651" y="2511"/>
                      </a:lnTo>
                      <a:lnTo>
                        <a:pt x="8497" y="2544"/>
                      </a:lnTo>
                      <a:lnTo>
                        <a:pt x="8342" y="2575"/>
                      </a:lnTo>
                      <a:lnTo>
                        <a:pt x="8184" y="2605"/>
                      </a:lnTo>
                      <a:lnTo>
                        <a:pt x="8025" y="2634"/>
                      </a:lnTo>
                      <a:lnTo>
                        <a:pt x="7864" y="2661"/>
                      </a:lnTo>
                      <a:lnTo>
                        <a:pt x="7702" y="2686"/>
                      </a:lnTo>
                      <a:lnTo>
                        <a:pt x="7538" y="2709"/>
                      </a:lnTo>
                      <a:lnTo>
                        <a:pt x="7373" y="2731"/>
                      </a:lnTo>
                      <a:lnTo>
                        <a:pt x="7206" y="2751"/>
                      </a:lnTo>
                      <a:lnTo>
                        <a:pt x="7039" y="2769"/>
                      </a:lnTo>
                      <a:lnTo>
                        <a:pt x="6870" y="2786"/>
                      </a:lnTo>
                      <a:lnTo>
                        <a:pt x="6700" y="2801"/>
                      </a:lnTo>
                      <a:lnTo>
                        <a:pt x="6530" y="2814"/>
                      </a:lnTo>
                      <a:lnTo>
                        <a:pt x="6358" y="2825"/>
                      </a:lnTo>
                      <a:lnTo>
                        <a:pt x="6186" y="2835"/>
                      </a:lnTo>
                      <a:lnTo>
                        <a:pt x="6014" y="2843"/>
                      </a:lnTo>
                      <a:lnTo>
                        <a:pt x="5841" y="2849"/>
                      </a:lnTo>
                      <a:lnTo>
                        <a:pt x="5668" y="2853"/>
                      </a:lnTo>
                      <a:lnTo>
                        <a:pt x="5494" y="2855"/>
                      </a:lnTo>
                      <a:lnTo>
                        <a:pt x="5321" y="2856"/>
                      </a:lnTo>
                      <a:lnTo>
                        <a:pt x="5147" y="2855"/>
                      </a:lnTo>
                      <a:lnTo>
                        <a:pt x="4974" y="2852"/>
                      </a:lnTo>
                      <a:lnTo>
                        <a:pt x="4801" y="2847"/>
                      </a:lnTo>
                      <a:lnTo>
                        <a:pt x="4628" y="2841"/>
                      </a:lnTo>
                      <a:lnTo>
                        <a:pt x="4456" y="2833"/>
                      </a:lnTo>
                      <a:lnTo>
                        <a:pt x="4284" y="2823"/>
                      </a:lnTo>
                      <a:lnTo>
                        <a:pt x="4113" y="2811"/>
                      </a:lnTo>
                      <a:lnTo>
                        <a:pt x="3943" y="2798"/>
                      </a:lnTo>
                      <a:lnTo>
                        <a:pt x="3773" y="2782"/>
                      </a:lnTo>
                      <a:lnTo>
                        <a:pt x="3605" y="2765"/>
                      </a:lnTo>
                      <a:lnTo>
                        <a:pt x="3437" y="2747"/>
                      </a:lnTo>
                      <a:lnTo>
                        <a:pt x="3271" y="2726"/>
                      </a:lnTo>
                      <a:lnTo>
                        <a:pt x="3106" y="2704"/>
                      </a:lnTo>
                      <a:lnTo>
                        <a:pt x="2942" y="2680"/>
                      </a:lnTo>
                      <a:lnTo>
                        <a:pt x="2780" y="2655"/>
                      </a:lnTo>
                      <a:lnTo>
                        <a:pt x="2620" y="2628"/>
                      </a:lnTo>
                      <a:lnTo>
                        <a:pt x="2461" y="2599"/>
                      </a:lnTo>
                      <a:lnTo>
                        <a:pt x="2304" y="2569"/>
                      </a:lnTo>
                      <a:lnTo>
                        <a:pt x="2149" y="2537"/>
                      </a:lnTo>
                      <a:lnTo>
                        <a:pt x="1996" y="2503"/>
                      </a:lnTo>
                      <a:lnTo>
                        <a:pt x="1845" y="2468"/>
                      </a:lnTo>
                      <a:lnTo>
                        <a:pt x="1696" y="2431"/>
                      </a:lnTo>
                      <a:lnTo>
                        <a:pt x="1549" y="2393"/>
                      </a:lnTo>
                      <a:lnTo>
                        <a:pt x="1405" y="2353"/>
                      </a:lnTo>
                      <a:lnTo>
                        <a:pt x="1264" y="2312"/>
                      </a:lnTo>
                      <a:lnTo>
                        <a:pt x="1124" y="2270"/>
                      </a:lnTo>
                      <a:lnTo>
                        <a:pt x="988" y="2226"/>
                      </a:lnTo>
                      <a:lnTo>
                        <a:pt x="854" y="2180"/>
                      </a:lnTo>
                      <a:lnTo>
                        <a:pt x="723" y="2133"/>
                      </a:lnTo>
                      <a:lnTo>
                        <a:pt x="595" y="2085"/>
                      </a:lnTo>
                      <a:lnTo>
                        <a:pt x="470" y="2036"/>
                      </a:lnTo>
                      <a:lnTo>
                        <a:pt x="347" y="1985"/>
                      </a:lnTo>
                      <a:lnTo>
                        <a:pt x="228" y="1933"/>
                      </a:lnTo>
                      <a:lnTo>
                        <a:pt x="113" y="1880"/>
                      </a:lnTo>
                      <a:lnTo>
                        <a:pt x="0" y="1826"/>
                      </a:lnTo>
                    </a:path>
                  </a:pathLst>
                </a:custGeom>
                <a:noFill/>
                <a:ln cap="rnd" w="12600">
                  <a:solidFill>
                    <a:srgbClr val="9900ff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40" name="Line 31"/>
                <p:cNvSpPr/>
                <p:nvPr/>
              </p:nvSpPr>
              <p:spPr>
                <a:xfrm>
                  <a:off x="2924280" y="4084560"/>
                  <a:ext cx="0" cy="585360"/>
                </a:xfrm>
                <a:prstGeom prst="line">
                  <a:avLst/>
                </a:prstGeom>
                <a:ln w="12600">
                  <a:solidFill>
                    <a:srgbClr val="9900ff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  <p:sp>
              <p:nvSpPr>
                <p:cNvPr id="141" name="Line 32"/>
                <p:cNvSpPr/>
                <p:nvPr/>
              </p:nvSpPr>
              <p:spPr>
                <a:xfrm>
                  <a:off x="7327800" y="3381120"/>
                  <a:ext cx="0" cy="844200"/>
                </a:xfrm>
                <a:prstGeom prst="line">
                  <a:avLst/>
                </a:prstGeom>
                <a:ln w="12600">
                  <a:solidFill>
                    <a:srgbClr val="9900ff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</p:sp>
          </p:grpSp>
        </p:grpSp>
        <p:sp>
          <p:nvSpPr>
            <p:cNvPr id="142" name="Line 33"/>
            <p:cNvSpPr/>
            <p:nvPr/>
          </p:nvSpPr>
          <p:spPr>
            <a:xfrm>
              <a:off x="3112920" y="2628720"/>
              <a:ext cx="0" cy="610920"/>
            </a:xfrm>
            <a:prstGeom prst="line">
              <a:avLst/>
            </a:prstGeom>
            <a:ln w="12600">
              <a:solidFill>
                <a:srgbClr val="9900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3" name="CustomShape 34"/>
          <p:cNvSpPr/>
          <p:nvPr/>
        </p:nvSpPr>
        <p:spPr>
          <a:xfrm>
            <a:off x="762840" y="4800600"/>
            <a:ext cx="13237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Lead box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144" name="Line 35"/>
          <p:cNvCxnSpPr>
            <a:stCxn id="143" idx="0"/>
            <a:endCxn id="131" idx="2"/>
          </p:cNvCxnSpPr>
          <p:nvPr/>
        </p:nvCxnSpPr>
        <p:spPr>
          <a:xfrm flipV="1">
            <a:off x="1424520" y="3879360"/>
            <a:ext cx="518760" cy="921600"/>
          </a:xfrm>
          <a:prstGeom prst="curvedConnector3">
            <a:avLst/>
          </a:prstGeom>
          <a:ln w="12600">
            <a:solidFill>
              <a:srgbClr val="114ffb"/>
            </a:solidFill>
            <a:miter/>
            <a:tailEnd len="med" type="triangle" w="med"/>
          </a:ln>
        </p:spPr>
      </p:cxnSp>
      <p:sp>
        <p:nvSpPr>
          <p:cNvPr id="145" name="CustomShape 36"/>
          <p:cNvSpPr/>
          <p:nvPr/>
        </p:nvSpPr>
        <p:spPr>
          <a:xfrm>
            <a:off x="379800" y="1981080"/>
            <a:ext cx="1639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Radioactive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sample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146" name="Line 37"/>
          <p:cNvCxnSpPr>
            <a:endCxn id="137" idx="3"/>
          </p:cNvCxnSpPr>
          <p:nvPr/>
        </p:nvCxnSpPr>
        <p:spPr>
          <a:xfrm>
            <a:off x="1218960" y="2895120"/>
            <a:ext cx="789120" cy="583560"/>
          </a:xfrm>
          <a:prstGeom prst="curvedConnector3">
            <a:avLst/>
          </a:prstGeom>
          <a:ln w="12600">
            <a:solidFill>
              <a:srgbClr val="114ffb"/>
            </a:solidFill>
            <a:miter/>
            <a:tailEnd len="med" type="triangle" w="med"/>
          </a:ln>
        </p:spPr>
      </p:cxnSp>
      <p:sp>
        <p:nvSpPr>
          <p:cNvPr id="147" name="CustomShape 38"/>
          <p:cNvSpPr/>
          <p:nvPr/>
        </p:nvSpPr>
        <p:spPr>
          <a:xfrm>
            <a:off x="3049920" y="5410080"/>
            <a:ext cx="79020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Gold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foil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8" name="Line 39"/>
          <p:cNvSpPr/>
          <p:nvPr/>
        </p:nvSpPr>
        <p:spPr>
          <a:xfrm flipV="1">
            <a:off x="3429000" y="3504960"/>
            <a:ext cx="1523880" cy="1904760"/>
          </a:xfrm>
          <a:prstGeom prst="line">
            <a:avLst/>
          </a:prstGeom>
          <a:ln w="12600">
            <a:solidFill>
              <a:srgbClr val="114ffb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40"/>
          <p:cNvSpPr/>
          <p:nvPr/>
        </p:nvSpPr>
        <p:spPr>
          <a:xfrm>
            <a:off x="6705360" y="4952880"/>
            <a:ext cx="160560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Fluorescent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screen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cxnSp>
        <p:nvCxnSpPr>
          <p:cNvPr id="150" name="Line 41"/>
          <p:cNvCxnSpPr>
            <a:stCxn id="149" idx="3"/>
            <a:endCxn id="139" idx="88"/>
          </p:cNvCxnSpPr>
          <p:nvPr/>
        </p:nvCxnSpPr>
        <p:spPr>
          <a:xfrm flipH="1" flipV="1">
            <a:off x="2352600" y="2957760"/>
            <a:ext cx="5958720" cy="2408040"/>
          </a:xfrm>
          <a:prstGeom prst="curvedConnector3">
            <a:avLst/>
          </a:prstGeom>
          <a:ln w="12600">
            <a:solidFill>
              <a:srgbClr val="114ffb"/>
            </a:solidFill>
            <a:miter/>
            <a:tailEnd len="med" type="triangle" w="med"/>
          </a:ln>
        </p:spPr>
      </p:cxnSp>
      <p:grpSp>
        <p:nvGrpSpPr>
          <p:cNvPr id="151" name="Group 42"/>
          <p:cNvGrpSpPr/>
          <p:nvPr/>
        </p:nvGrpSpPr>
        <p:grpSpPr>
          <a:xfrm>
            <a:off x="3251160" y="1523880"/>
            <a:ext cx="5435640" cy="1981080"/>
            <a:chOff x="3251160" y="1523880"/>
            <a:chExt cx="5435640" cy="1981080"/>
          </a:xfrm>
        </p:grpSpPr>
        <p:sp>
          <p:nvSpPr>
            <p:cNvPr id="152" name="CustomShape 43"/>
            <p:cNvSpPr/>
            <p:nvPr/>
          </p:nvSpPr>
          <p:spPr>
            <a:xfrm>
              <a:off x="6645600" y="1523880"/>
              <a:ext cx="2038320" cy="825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Alpha particles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striking screen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3" name="CustomShape 44"/>
            <p:cNvSpPr/>
            <p:nvPr/>
          </p:nvSpPr>
          <p:spPr>
            <a:xfrm>
              <a:off x="7086600" y="2286000"/>
              <a:ext cx="1600200" cy="1218960"/>
            </a:xfrm>
            <a:custGeom>
              <a:avLst/>
              <a:gdLst/>
              <a:ahLst/>
              <a:rect l="l" t="t" r="r" b="b"/>
              <a:pathLst>
                <a:path w="912" h="720">
                  <a:moveTo>
                    <a:pt x="672" y="0"/>
                  </a:moveTo>
                  <a:cubicBezTo>
                    <a:pt x="704" y="12"/>
                    <a:pt x="736" y="24"/>
                    <a:pt x="768" y="48"/>
                  </a:cubicBezTo>
                  <a:cubicBezTo>
                    <a:pt x="800" y="72"/>
                    <a:pt x="864" y="80"/>
                    <a:pt x="864" y="144"/>
                  </a:cubicBezTo>
                  <a:cubicBezTo>
                    <a:pt x="864" y="208"/>
                    <a:pt x="912" y="336"/>
                    <a:pt x="768" y="432"/>
                  </a:cubicBezTo>
                  <a:cubicBezTo>
                    <a:pt x="624" y="528"/>
                    <a:pt x="312" y="624"/>
                    <a:pt x="0" y="720"/>
                  </a:cubicBezTo>
                </a:path>
              </a:pathLst>
            </a:custGeom>
            <a:noFill/>
            <a:ln w="12600">
              <a:solidFill>
                <a:srgbClr val="114ffb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CustomShape 45"/>
            <p:cNvSpPr/>
            <p:nvPr/>
          </p:nvSpPr>
          <p:spPr>
            <a:xfrm>
              <a:off x="6019920" y="2286000"/>
              <a:ext cx="1346040" cy="723960"/>
            </a:xfrm>
            <a:custGeom>
              <a:avLst/>
              <a:gdLst/>
              <a:ahLst/>
              <a:rect l="l" t="t" r="r" b="b"/>
              <a:pathLst>
                <a:path w="848" h="456">
                  <a:moveTo>
                    <a:pt x="768" y="0"/>
                  </a:moveTo>
                  <a:cubicBezTo>
                    <a:pt x="808" y="36"/>
                    <a:pt x="848" y="72"/>
                    <a:pt x="816" y="144"/>
                  </a:cubicBezTo>
                  <a:cubicBezTo>
                    <a:pt x="784" y="216"/>
                    <a:pt x="712" y="408"/>
                    <a:pt x="576" y="432"/>
                  </a:cubicBezTo>
                  <a:cubicBezTo>
                    <a:pt x="440" y="456"/>
                    <a:pt x="220" y="372"/>
                    <a:pt x="0" y="288"/>
                  </a:cubicBezTo>
                </a:path>
              </a:pathLst>
            </a:custGeom>
            <a:noFill/>
            <a:ln w="12600">
              <a:solidFill>
                <a:srgbClr val="114ffb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CustomShape 46"/>
            <p:cNvSpPr/>
            <p:nvPr/>
          </p:nvSpPr>
          <p:spPr>
            <a:xfrm>
              <a:off x="3251160" y="1803240"/>
              <a:ext cx="3378240" cy="939960"/>
            </a:xfrm>
            <a:custGeom>
              <a:avLst/>
              <a:gdLst/>
              <a:ahLst/>
              <a:rect l="l" t="t" r="r" b="b"/>
              <a:pathLst>
                <a:path w="2128" h="592">
                  <a:moveTo>
                    <a:pt x="2128" y="16"/>
                  </a:moveTo>
                  <a:cubicBezTo>
                    <a:pt x="1428" y="16"/>
                    <a:pt x="728" y="16"/>
                    <a:pt x="400" y="16"/>
                  </a:cubicBezTo>
                  <a:cubicBezTo>
                    <a:pt x="72" y="16"/>
                    <a:pt x="224" y="0"/>
                    <a:pt x="160" y="16"/>
                  </a:cubicBezTo>
                  <a:cubicBezTo>
                    <a:pt x="96" y="32"/>
                    <a:pt x="32" y="16"/>
                    <a:pt x="16" y="112"/>
                  </a:cubicBezTo>
                  <a:cubicBezTo>
                    <a:pt x="0" y="208"/>
                    <a:pt x="32" y="400"/>
                    <a:pt x="64" y="592"/>
                  </a:cubicBezTo>
                </a:path>
              </a:pathLst>
            </a:custGeom>
            <a:noFill/>
            <a:ln w="12600">
              <a:solidFill>
                <a:srgbClr val="114ffb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280" dur="indefinite" restart="never" nodeType="tmRoot">
          <p:childTnLst>
            <p:seq>
              <p:cTn id="281" dur="indefinite" nodeType="mainSeq">
                <p:childTnLst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nodeType="click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29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Rutherford’s Results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7" name="TextShape 2"/>
          <p:cNvSpPr txBox="1"/>
          <p:nvPr/>
        </p:nvSpPr>
        <p:spPr>
          <a:xfrm>
            <a:off x="685800" y="1356480"/>
            <a:ext cx="7772400" cy="4495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Over 98% of the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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particles went straight through.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About 2% of the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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particles went through, but were deflected by large angles.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About 0.01% of the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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particles bounced off the gold foil.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...As if you fired a 15”-canon shell at a piece of tissue paper and it came back and hit you.”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01" dur="indefinite" restart="never" nodeType="tmRoot">
          <p:childTnLst>
            <p:seq>
              <p:cTn id="302" dur="indefinite" nodeType="mainSeq">
                <p:childTnLst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7" dur="500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2" dur="500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7" dur="500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0" dur="500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685800" y="297720"/>
            <a:ext cx="7772400" cy="8384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Rutherford’s Conclusions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257040" y="1404720"/>
            <a:ext cx="8686800" cy="4721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Atoms are mostly empty space.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Because almost all the particles went straight through.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Atom contains a dense particle that was small in volume, compared to the atom, but large in mass.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Because of the few particles that bounced back.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This dense particle was positively charged.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Because of the large deflections of some of the particles.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21" dur="indefinite" restart="never" nodeType="tmRoot">
          <p:childTnLst>
            <p:seq>
              <p:cTn id="322" dur="indefinite" nodeType="mainSeq">
                <p:childTnLst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7" dur="5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0" dur="500"/>
                                        <p:tgtEl>
                                          <p:spTgt spid="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5" dur="500"/>
                                        <p:tgtEl>
                                          <p:spTgt spid="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8" dur="500"/>
                                        <p:tgtEl>
                                          <p:spTgt spid="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3" dur="500"/>
                                        <p:tgtEl>
                                          <p:spTgt spid="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6" dur="500"/>
                                        <p:tgtEl>
                                          <p:spTgt spid="1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1"/>
          <p:cNvGrpSpPr/>
          <p:nvPr/>
        </p:nvGrpSpPr>
        <p:grpSpPr>
          <a:xfrm>
            <a:off x="2819520" y="3124080"/>
            <a:ext cx="1918080" cy="2343240"/>
            <a:chOff x="2819520" y="3124080"/>
            <a:chExt cx="1918080" cy="2343240"/>
          </a:xfrm>
        </p:grpSpPr>
        <p:sp>
          <p:nvSpPr>
            <p:cNvPr id="161" name="CustomShape 2"/>
            <p:cNvSpPr/>
            <p:nvPr/>
          </p:nvSpPr>
          <p:spPr>
            <a:xfrm>
              <a:off x="2819520" y="3589200"/>
              <a:ext cx="1815840" cy="1878120"/>
            </a:xfrm>
            <a:prstGeom prst="ellipse">
              <a:avLst/>
            </a:prstGeom>
            <a:solidFill>
              <a:srgbClr val="a2c1fe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2" name="CustomShape 3"/>
            <p:cNvSpPr/>
            <p:nvPr/>
          </p:nvSpPr>
          <p:spPr>
            <a:xfrm>
              <a:off x="3657600" y="4424400"/>
              <a:ext cx="216000" cy="216000"/>
            </a:xfrm>
            <a:custGeom>
              <a:avLst/>
              <a:gdLst/>
              <a:ahLst/>
              <a:rect l="0" t="0" r="r" b="b"/>
              <a:pathLst>
                <a:path w="602" h="602">
                  <a:moveTo>
                    <a:pt x="0" y="300"/>
                  </a:moveTo>
                  <a:lnTo>
                    <a:pt x="73" y="344"/>
                  </a:lnTo>
                  <a:lnTo>
                    <a:pt x="21" y="413"/>
                  </a:lnTo>
                  <a:lnTo>
                    <a:pt x="106" y="426"/>
                  </a:lnTo>
                  <a:lnTo>
                    <a:pt x="88" y="512"/>
                  </a:lnTo>
                  <a:lnTo>
                    <a:pt x="171" y="491"/>
                  </a:lnTo>
                  <a:lnTo>
                    <a:pt x="183" y="577"/>
                  </a:lnTo>
                  <a:lnTo>
                    <a:pt x="252" y="526"/>
                  </a:lnTo>
                  <a:lnTo>
                    <a:pt x="300" y="601"/>
                  </a:lnTo>
                  <a:lnTo>
                    <a:pt x="344" y="527"/>
                  </a:lnTo>
                  <a:lnTo>
                    <a:pt x="413" y="579"/>
                  </a:lnTo>
                  <a:lnTo>
                    <a:pt x="426" y="494"/>
                  </a:lnTo>
                  <a:lnTo>
                    <a:pt x="512" y="512"/>
                  </a:lnTo>
                  <a:lnTo>
                    <a:pt x="491" y="429"/>
                  </a:lnTo>
                  <a:lnTo>
                    <a:pt x="577" y="417"/>
                  </a:lnTo>
                  <a:lnTo>
                    <a:pt x="526" y="348"/>
                  </a:lnTo>
                  <a:lnTo>
                    <a:pt x="601" y="300"/>
                  </a:lnTo>
                  <a:lnTo>
                    <a:pt x="527" y="256"/>
                  </a:lnTo>
                  <a:lnTo>
                    <a:pt x="579" y="187"/>
                  </a:lnTo>
                  <a:lnTo>
                    <a:pt x="494" y="174"/>
                  </a:lnTo>
                  <a:lnTo>
                    <a:pt x="512" y="88"/>
                  </a:lnTo>
                  <a:lnTo>
                    <a:pt x="429" y="109"/>
                  </a:lnTo>
                  <a:lnTo>
                    <a:pt x="417" y="23"/>
                  </a:lnTo>
                  <a:lnTo>
                    <a:pt x="348" y="74"/>
                  </a:lnTo>
                  <a:lnTo>
                    <a:pt x="300" y="0"/>
                  </a:lnTo>
                  <a:lnTo>
                    <a:pt x="256" y="73"/>
                  </a:lnTo>
                  <a:lnTo>
                    <a:pt x="187" y="21"/>
                  </a:lnTo>
                  <a:lnTo>
                    <a:pt x="174" y="106"/>
                  </a:lnTo>
                  <a:lnTo>
                    <a:pt x="88" y="88"/>
                  </a:lnTo>
                  <a:lnTo>
                    <a:pt x="109" y="171"/>
                  </a:lnTo>
                  <a:lnTo>
                    <a:pt x="23" y="183"/>
                  </a:lnTo>
                  <a:lnTo>
                    <a:pt x="74" y="252"/>
                  </a:lnTo>
                  <a:lnTo>
                    <a:pt x="0" y="300"/>
                  </a:lnTo>
                </a:path>
              </a:pathLst>
            </a:custGeom>
            <a:solidFill>
              <a:srgbClr val="0066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3" name="CustomShape 4"/>
            <p:cNvSpPr/>
            <p:nvPr/>
          </p:nvSpPr>
          <p:spPr>
            <a:xfrm>
              <a:off x="3338640" y="3581280"/>
              <a:ext cx="311040" cy="5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200" spc="-1" strike="noStrike">
                  <a:solidFill>
                    <a:srgbClr val="fc0128"/>
                  </a:solidFill>
                  <a:latin typeface="Librarian"/>
                </a:rPr>
                <a:t>.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4" name="CustomShape 5"/>
            <p:cNvSpPr/>
            <p:nvPr/>
          </p:nvSpPr>
          <p:spPr>
            <a:xfrm>
              <a:off x="3318120" y="4770360"/>
              <a:ext cx="311040" cy="5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200" spc="-1" strike="noStrike">
                  <a:solidFill>
                    <a:srgbClr val="fc0128"/>
                  </a:solidFill>
                  <a:latin typeface="Librarian"/>
                </a:rPr>
                <a:t>.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5" name="CustomShape 6"/>
            <p:cNvSpPr/>
            <p:nvPr/>
          </p:nvSpPr>
          <p:spPr>
            <a:xfrm>
              <a:off x="4156200" y="4084560"/>
              <a:ext cx="311040" cy="5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200" spc="-1" strike="noStrike">
                  <a:solidFill>
                    <a:srgbClr val="fc0128"/>
                  </a:solidFill>
                  <a:latin typeface="Librarian"/>
                </a:rPr>
                <a:t>.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6" name="CustomShape 7"/>
            <p:cNvSpPr/>
            <p:nvPr/>
          </p:nvSpPr>
          <p:spPr>
            <a:xfrm>
              <a:off x="2819520" y="3124080"/>
              <a:ext cx="191808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Nuclear Atom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167" name="Group 8"/>
          <p:cNvGrpSpPr/>
          <p:nvPr/>
        </p:nvGrpSpPr>
        <p:grpSpPr>
          <a:xfrm>
            <a:off x="2743200" y="228600"/>
            <a:ext cx="1918440" cy="2769120"/>
            <a:chOff x="2743200" y="228600"/>
            <a:chExt cx="1918440" cy="2769120"/>
          </a:xfrm>
        </p:grpSpPr>
        <p:grpSp>
          <p:nvGrpSpPr>
            <p:cNvPr id="168" name="Group 9"/>
            <p:cNvGrpSpPr/>
            <p:nvPr/>
          </p:nvGrpSpPr>
          <p:grpSpPr>
            <a:xfrm>
              <a:off x="2743200" y="990720"/>
              <a:ext cx="1816200" cy="2007000"/>
              <a:chOff x="2743200" y="990720"/>
              <a:chExt cx="1816200" cy="2007000"/>
            </a:xfrm>
          </p:grpSpPr>
          <p:sp>
            <p:nvSpPr>
              <p:cNvPr id="169" name="CustomShape 10"/>
              <p:cNvSpPr/>
              <p:nvPr/>
            </p:nvSpPr>
            <p:spPr>
              <a:xfrm>
                <a:off x="2743200" y="1074600"/>
                <a:ext cx="1816200" cy="1877760"/>
              </a:xfrm>
              <a:prstGeom prst="ellipse">
                <a:avLst/>
              </a:prstGeom>
              <a:solidFill>
                <a:srgbClr val="a2c1fe"/>
              </a:solidFill>
              <a:ln w="12600">
                <a:solidFill>
                  <a:srgbClr val="000000"/>
                </a:solidFill>
                <a:prstDash val="dashDot"/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grpSp>
            <p:nvGrpSpPr>
              <p:cNvPr id="170" name="Group 11"/>
              <p:cNvGrpSpPr/>
              <p:nvPr/>
            </p:nvGrpSpPr>
            <p:grpSpPr>
              <a:xfrm>
                <a:off x="2749680" y="990720"/>
                <a:ext cx="1784520" cy="2007000"/>
                <a:chOff x="2749680" y="990720"/>
                <a:chExt cx="1784520" cy="2007000"/>
              </a:xfrm>
            </p:grpSpPr>
            <p:sp>
              <p:nvSpPr>
                <p:cNvPr id="171" name="CustomShape 12"/>
                <p:cNvSpPr/>
                <p:nvPr/>
              </p:nvSpPr>
              <p:spPr>
                <a:xfrm>
                  <a:off x="3068640" y="136044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2" name="CustomShape 13"/>
                <p:cNvSpPr/>
                <p:nvPr/>
              </p:nvSpPr>
              <p:spPr>
                <a:xfrm>
                  <a:off x="2797200" y="168408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3" name="CustomShape 14"/>
                <p:cNvSpPr/>
                <p:nvPr/>
              </p:nvSpPr>
              <p:spPr>
                <a:xfrm>
                  <a:off x="3754440" y="140796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4" name="CustomShape 15"/>
                <p:cNvSpPr/>
                <p:nvPr/>
              </p:nvSpPr>
              <p:spPr>
                <a:xfrm>
                  <a:off x="3389400" y="126828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5" name="CustomShape 16"/>
                <p:cNvSpPr/>
                <p:nvPr/>
              </p:nvSpPr>
              <p:spPr>
                <a:xfrm>
                  <a:off x="3160800" y="17748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6" name="CustomShape 17"/>
                <p:cNvSpPr/>
                <p:nvPr/>
              </p:nvSpPr>
              <p:spPr>
                <a:xfrm>
                  <a:off x="4168800" y="168408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7" name="CustomShape 18"/>
                <p:cNvSpPr/>
                <p:nvPr/>
              </p:nvSpPr>
              <p:spPr>
                <a:xfrm>
                  <a:off x="3618000" y="17748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8" name="CustomShape 19"/>
                <p:cNvSpPr/>
                <p:nvPr/>
              </p:nvSpPr>
              <p:spPr>
                <a:xfrm>
                  <a:off x="3025800" y="21906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79" name="CustomShape 20"/>
                <p:cNvSpPr/>
                <p:nvPr/>
              </p:nvSpPr>
              <p:spPr>
                <a:xfrm>
                  <a:off x="3618000" y="228276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0" name="CustomShape 21"/>
                <p:cNvSpPr/>
                <p:nvPr/>
              </p:nvSpPr>
              <p:spPr>
                <a:xfrm>
                  <a:off x="3297240" y="232704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1" name="CustomShape 22"/>
                <p:cNvSpPr/>
                <p:nvPr/>
              </p:nvSpPr>
              <p:spPr>
                <a:xfrm>
                  <a:off x="3983040" y="205092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2" name="CustomShape 23"/>
                <p:cNvSpPr/>
                <p:nvPr/>
              </p:nvSpPr>
              <p:spPr>
                <a:xfrm>
                  <a:off x="3983040" y="24210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3" name="CustomShape 24"/>
                <p:cNvSpPr/>
                <p:nvPr/>
              </p:nvSpPr>
              <p:spPr>
                <a:xfrm>
                  <a:off x="3754440" y="99072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4" name="CustomShape 25"/>
                <p:cNvSpPr/>
                <p:nvPr/>
              </p:nvSpPr>
              <p:spPr>
                <a:xfrm>
                  <a:off x="3435480" y="255888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5" name="CustomShape 26"/>
                <p:cNvSpPr/>
                <p:nvPr/>
              </p:nvSpPr>
              <p:spPr>
                <a:xfrm>
                  <a:off x="2749680" y="191448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6" name="CustomShape 27"/>
                <p:cNvSpPr/>
                <p:nvPr/>
              </p:nvSpPr>
              <p:spPr>
                <a:xfrm>
                  <a:off x="3254400" y="195876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7" name="CustomShape 28"/>
                <p:cNvSpPr/>
                <p:nvPr/>
              </p:nvSpPr>
              <p:spPr>
                <a:xfrm>
                  <a:off x="3343320" y="15444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8" name="CustomShape 29"/>
                <p:cNvSpPr/>
                <p:nvPr/>
              </p:nvSpPr>
              <p:spPr>
                <a:xfrm>
                  <a:off x="4029120" y="140796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89" name="CustomShape 30"/>
                <p:cNvSpPr/>
                <p:nvPr/>
              </p:nvSpPr>
              <p:spPr>
                <a:xfrm>
                  <a:off x="3160800" y="108432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90" name="CustomShape 31"/>
                <p:cNvSpPr/>
                <p:nvPr/>
              </p:nvSpPr>
              <p:spPr>
                <a:xfrm>
                  <a:off x="2932200" y="246672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91" name="CustomShape 32"/>
                <p:cNvSpPr/>
                <p:nvPr/>
              </p:nvSpPr>
              <p:spPr>
                <a:xfrm>
                  <a:off x="3618000" y="269712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  <p:sp>
              <p:nvSpPr>
                <p:cNvPr id="192" name="CustomShape 33"/>
                <p:cNvSpPr/>
                <p:nvPr/>
              </p:nvSpPr>
              <p:spPr>
                <a:xfrm>
                  <a:off x="4303800" y="2190600"/>
                  <a:ext cx="230400" cy="30060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55440" rIns="55440" tIns="28440" bIns="28440">
                  <a:spAutoFit/>
                </a:bodyPr>
                <a:p>
                  <a:pPr>
                    <a:lnSpc>
                      <a:spcPct val="100000"/>
                    </a:lnSpc>
                    <a:tabLst>
                      <a:tab algn="l" pos="0"/>
                      <a:tab algn="l" pos="330120"/>
                      <a:tab algn="l" pos="660240"/>
                      <a:tab algn="l" pos="990360"/>
                      <a:tab algn="l" pos="1320480"/>
                      <a:tab algn="l" pos="1650960"/>
                      <a:tab algn="l" pos="1981080"/>
                      <a:tab algn="l" pos="2311200"/>
                      <a:tab algn="l" pos="2641320"/>
                      <a:tab algn="l" pos="2971800"/>
                      <a:tab algn="l" pos="3301920"/>
                      <a:tab algn="l" pos="3632040"/>
                      <a:tab algn="l" pos="3962160"/>
                      <a:tab algn="l" pos="4292280"/>
                      <a:tab algn="l" pos="4622760"/>
                      <a:tab algn="l" pos="4952880"/>
                      <a:tab algn="l" pos="5283000"/>
                      <a:tab algn="l" pos="5613120"/>
                      <a:tab algn="l" pos="5943600"/>
                      <a:tab algn="l" pos="6273720"/>
                      <a:tab algn="l" pos="6603840"/>
                    </a:tabLst>
                  </a:pPr>
                  <a:r>
                    <a:rPr b="0" lang="en-US" sz="1600" spc="-1" strike="noStrike">
                      <a:solidFill>
                        <a:srgbClr val="d93192"/>
                      </a:solidFill>
                      <a:latin typeface="Librarian"/>
                    </a:rPr>
                    <a:t>•</a:t>
                  </a:r>
                  <a:endParaRPr b="0" lang="en-US" sz="1600" spc="-1" strike="noStrike">
                    <a:solidFill>
                      <a:srgbClr val="000000"/>
                    </a:solidFill>
                    <a:latin typeface="Times New Roman"/>
                  </a:endParaRPr>
                </a:p>
              </p:txBody>
            </p:sp>
          </p:grpSp>
        </p:grpSp>
        <p:sp>
          <p:nvSpPr>
            <p:cNvPr id="193" name="CustomShape 34"/>
            <p:cNvSpPr/>
            <p:nvPr/>
          </p:nvSpPr>
          <p:spPr>
            <a:xfrm>
              <a:off x="2743560" y="228600"/>
              <a:ext cx="1918080" cy="825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Plum Pudding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Atom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94" name="CustomShape 35"/>
          <p:cNvSpPr/>
          <p:nvPr/>
        </p:nvSpPr>
        <p:spPr>
          <a:xfrm>
            <a:off x="457200" y="1986120"/>
            <a:ext cx="63360" cy="13968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CustomShape 36"/>
          <p:cNvSpPr/>
          <p:nvPr/>
        </p:nvSpPr>
        <p:spPr>
          <a:xfrm>
            <a:off x="380880" y="4043520"/>
            <a:ext cx="63720" cy="13968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6" name="CustomShape 37"/>
          <p:cNvSpPr/>
          <p:nvPr/>
        </p:nvSpPr>
        <p:spPr>
          <a:xfrm>
            <a:off x="380880" y="4500720"/>
            <a:ext cx="63720" cy="13968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38"/>
          <p:cNvSpPr/>
          <p:nvPr/>
        </p:nvSpPr>
        <p:spPr>
          <a:xfrm>
            <a:off x="380880" y="4729320"/>
            <a:ext cx="63720" cy="139680"/>
          </a:xfrm>
          <a:prstGeom prst="ellipse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8" name="Group 39"/>
          <p:cNvGrpSpPr/>
          <p:nvPr/>
        </p:nvGrpSpPr>
        <p:grpSpPr>
          <a:xfrm>
            <a:off x="679320" y="1066680"/>
            <a:ext cx="8187120" cy="1922760"/>
            <a:chOff x="679320" y="1066680"/>
            <a:chExt cx="8187120" cy="1922760"/>
          </a:xfrm>
        </p:grpSpPr>
        <p:sp>
          <p:nvSpPr>
            <p:cNvPr id="199" name="Line 40"/>
            <p:cNvSpPr/>
            <p:nvPr/>
          </p:nvSpPr>
          <p:spPr>
            <a:xfrm>
              <a:off x="679320" y="2055960"/>
              <a:ext cx="5715000" cy="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CustomShape 41"/>
            <p:cNvSpPr/>
            <p:nvPr/>
          </p:nvSpPr>
          <p:spPr>
            <a:xfrm>
              <a:off x="6549480" y="1066680"/>
              <a:ext cx="2316960" cy="19227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If atom was like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 plum pudding,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all the </a:t>
              </a:r>
              <a:r>
                <a:rPr b="0" lang="en-US" sz="2400" spc="-1" strike="noStrike">
                  <a:solidFill>
                    <a:srgbClr val="000000"/>
                  </a:solidFill>
                  <a:latin typeface="Symbol"/>
                  <a:ea typeface="Symbol"/>
                </a:rPr>
                <a:t>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 particles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should go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straight through.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01" name="Group 42"/>
          <p:cNvGrpSpPr/>
          <p:nvPr/>
        </p:nvGrpSpPr>
        <p:grpSpPr>
          <a:xfrm>
            <a:off x="603360" y="3733920"/>
            <a:ext cx="8148600" cy="825480"/>
            <a:chOff x="603360" y="3733920"/>
            <a:chExt cx="8148600" cy="825480"/>
          </a:xfrm>
        </p:grpSpPr>
        <p:sp>
          <p:nvSpPr>
            <p:cNvPr id="202" name="Line 43"/>
            <p:cNvSpPr/>
            <p:nvPr/>
          </p:nvSpPr>
          <p:spPr>
            <a:xfrm>
              <a:off x="603360" y="4113360"/>
              <a:ext cx="5715000" cy="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CustomShape 44"/>
            <p:cNvSpPr/>
            <p:nvPr/>
          </p:nvSpPr>
          <p:spPr>
            <a:xfrm>
              <a:off x="6170760" y="3733920"/>
              <a:ext cx="2581200" cy="825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Most </a:t>
              </a:r>
              <a:r>
                <a:rPr b="0" lang="en-US" sz="2400" spc="-1" strike="noStrike">
                  <a:solidFill>
                    <a:srgbClr val="000000"/>
                  </a:solidFill>
                  <a:latin typeface="Symbol"/>
                  <a:ea typeface="Symbol"/>
                </a:rPr>
                <a:t>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 particles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go straight through.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04" name="Group 45"/>
          <p:cNvGrpSpPr/>
          <p:nvPr/>
        </p:nvGrpSpPr>
        <p:grpSpPr>
          <a:xfrm>
            <a:off x="603360" y="4799160"/>
            <a:ext cx="7688520" cy="1677240"/>
            <a:chOff x="603360" y="4799160"/>
            <a:chExt cx="7688520" cy="1677240"/>
          </a:xfrm>
        </p:grpSpPr>
        <p:sp>
          <p:nvSpPr>
            <p:cNvPr id="205" name="Line 46"/>
            <p:cNvSpPr/>
            <p:nvPr/>
          </p:nvSpPr>
          <p:spPr>
            <a:xfrm>
              <a:off x="603360" y="4799160"/>
              <a:ext cx="2438280" cy="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CustomShape 47"/>
            <p:cNvSpPr/>
            <p:nvPr/>
          </p:nvSpPr>
          <p:spPr>
            <a:xfrm>
              <a:off x="984240" y="4800600"/>
              <a:ext cx="3962160" cy="1675800"/>
            </a:xfrm>
            <a:custGeom>
              <a:avLst/>
              <a:gdLst/>
              <a:ahLst/>
              <a:rect l="0" t="0" r="r" b="b"/>
              <a:pathLst>
                <a:path w="5504" h="2329">
                  <a:moveTo>
                    <a:pt x="0" y="0"/>
                  </a:moveTo>
                  <a:lnTo>
                    <a:pt x="288" y="3"/>
                  </a:lnTo>
                  <a:lnTo>
                    <a:pt x="575" y="13"/>
                  </a:lnTo>
                  <a:lnTo>
                    <a:pt x="861" y="29"/>
                  </a:lnTo>
                  <a:lnTo>
                    <a:pt x="1144" y="51"/>
                  </a:lnTo>
                  <a:lnTo>
                    <a:pt x="1424" y="79"/>
                  </a:lnTo>
                  <a:lnTo>
                    <a:pt x="1701" y="114"/>
                  </a:lnTo>
                  <a:lnTo>
                    <a:pt x="1972" y="155"/>
                  </a:lnTo>
                  <a:lnTo>
                    <a:pt x="2238" y="201"/>
                  </a:lnTo>
                  <a:lnTo>
                    <a:pt x="2498" y="254"/>
                  </a:lnTo>
                  <a:lnTo>
                    <a:pt x="2752" y="312"/>
                  </a:lnTo>
                  <a:lnTo>
                    <a:pt x="2997" y="376"/>
                  </a:lnTo>
                  <a:lnTo>
                    <a:pt x="3235" y="445"/>
                  </a:lnTo>
                  <a:lnTo>
                    <a:pt x="3463" y="519"/>
                  </a:lnTo>
                  <a:lnTo>
                    <a:pt x="3682" y="598"/>
                  </a:lnTo>
                  <a:lnTo>
                    <a:pt x="3891" y="682"/>
                  </a:lnTo>
                  <a:lnTo>
                    <a:pt x="4090" y="770"/>
                  </a:lnTo>
                  <a:lnTo>
                    <a:pt x="4277" y="863"/>
                  </a:lnTo>
                  <a:lnTo>
                    <a:pt x="4452" y="960"/>
                  </a:lnTo>
                  <a:lnTo>
                    <a:pt x="4615" y="1060"/>
                  </a:lnTo>
                  <a:lnTo>
                    <a:pt x="4766" y="1164"/>
                  </a:lnTo>
                  <a:lnTo>
                    <a:pt x="4903" y="1271"/>
                  </a:lnTo>
                  <a:lnTo>
                    <a:pt x="5027" y="1381"/>
                  </a:lnTo>
                  <a:lnTo>
                    <a:pt x="5137" y="1494"/>
                  </a:lnTo>
                  <a:lnTo>
                    <a:pt x="5234" y="1609"/>
                  </a:lnTo>
                  <a:lnTo>
                    <a:pt x="5315" y="1725"/>
                  </a:lnTo>
                  <a:lnTo>
                    <a:pt x="5383" y="1844"/>
                  </a:lnTo>
                  <a:lnTo>
                    <a:pt x="5435" y="1964"/>
                  </a:lnTo>
                  <a:lnTo>
                    <a:pt x="5473" y="2085"/>
                  </a:lnTo>
                  <a:lnTo>
                    <a:pt x="5495" y="2206"/>
                  </a:lnTo>
                  <a:lnTo>
                    <a:pt x="5503" y="2328"/>
                  </a:lnTo>
                  <a:lnTo>
                    <a:pt x="0" y="2328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288" y="3"/>
                  </a:lnTo>
                  <a:lnTo>
                    <a:pt x="575" y="13"/>
                  </a:lnTo>
                  <a:lnTo>
                    <a:pt x="861" y="29"/>
                  </a:lnTo>
                  <a:lnTo>
                    <a:pt x="1144" y="51"/>
                  </a:lnTo>
                  <a:lnTo>
                    <a:pt x="1424" y="79"/>
                  </a:lnTo>
                  <a:lnTo>
                    <a:pt x="1701" y="114"/>
                  </a:lnTo>
                  <a:lnTo>
                    <a:pt x="1972" y="155"/>
                  </a:lnTo>
                  <a:lnTo>
                    <a:pt x="2238" y="201"/>
                  </a:lnTo>
                  <a:lnTo>
                    <a:pt x="2498" y="254"/>
                  </a:lnTo>
                  <a:lnTo>
                    <a:pt x="2752" y="312"/>
                  </a:lnTo>
                  <a:lnTo>
                    <a:pt x="2997" y="376"/>
                  </a:lnTo>
                  <a:lnTo>
                    <a:pt x="3235" y="445"/>
                  </a:lnTo>
                  <a:lnTo>
                    <a:pt x="3463" y="519"/>
                  </a:lnTo>
                  <a:lnTo>
                    <a:pt x="3682" y="598"/>
                  </a:lnTo>
                  <a:lnTo>
                    <a:pt x="3891" y="682"/>
                  </a:lnTo>
                  <a:lnTo>
                    <a:pt x="4090" y="770"/>
                  </a:lnTo>
                  <a:lnTo>
                    <a:pt x="4277" y="863"/>
                  </a:lnTo>
                  <a:lnTo>
                    <a:pt x="4452" y="960"/>
                  </a:lnTo>
                  <a:lnTo>
                    <a:pt x="4615" y="1060"/>
                  </a:lnTo>
                  <a:lnTo>
                    <a:pt x="4766" y="1164"/>
                  </a:lnTo>
                  <a:lnTo>
                    <a:pt x="4903" y="1271"/>
                  </a:lnTo>
                  <a:lnTo>
                    <a:pt x="5027" y="1381"/>
                  </a:lnTo>
                  <a:lnTo>
                    <a:pt x="5137" y="1494"/>
                  </a:lnTo>
                  <a:lnTo>
                    <a:pt x="5234" y="1609"/>
                  </a:lnTo>
                  <a:lnTo>
                    <a:pt x="5315" y="1725"/>
                  </a:lnTo>
                  <a:lnTo>
                    <a:pt x="5383" y="1844"/>
                  </a:lnTo>
                  <a:lnTo>
                    <a:pt x="5435" y="1964"/>
                  </a:lnTo>
                  <a:lnTo>
                    <a:pt x="5473" y="2085"/>
                  </a:lnTo>
                  <a:lnTo>
                    <a:pt x="5495" y="2206"/>
                  </a:lnTo>
                  <a:lnTo>
                    <a:pt x="5503" y="2328"/>
                  </a:lnTo>
                </a:path>
              </a:pathLst>
            </a:custGeom>
            <a:noFill/>
            <a:ln cap="rnd" w="25560">
              <a:solidFill>
                <a:srgbClr val="ff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7" name="CustomShape 48"/>
            <p:cNvSpPr/>
            <p:nvPr/>
          </p:nvSpPr>
          <p:spPr>
            <a:xfrm>
              <a:off x="4516200" y="5176800"/>
              <a:ext cx="3775680" cy="825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Some </a:t>
              </a:r>
              <a:r>
                <a:rPr b="0" lang="en-US" sz="2400" spc="-1" strike="noStrike">
                  <a:solidFill>
                    <a:srgbClr val="000000"/>
                  </a:solidFill>
                  <a:latin typeface="Symbol"/>
                  <a:ea typeface="Symbol"/>
                </a:rPr>
                <a:t>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 particles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go through, but are deflected.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08" name="Group 49"/>
          <p:cNvGrpSpPr/>
          <p:nvPr/>
        </p:nvGrpSpPr>
        <p:grpSpPr>
          <a:xfrm>
            <a:off x="147960" y="2757600"/>
            <a:ext cx="3509280" cy="1814040"/>
            <a:chOff x="147960" y="2757600"/>
            <a:chExt cx="3509280" cy="1814040"/>
          </a:xfrm>
        </p:grpSpPr>
        <p:sp>
          <p:nvSpPr>
            <p:cNvPr id="209" name="Line 50"/>
            <p:cNvSpPr/>
            <p:nvPr/>
          </p:nvSpPr>
          <p:spPr>
            <a:xfrm>
              <a:off x="603360" y="4570560"/>
              <a:ext cx="3047760" cy="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Line 51"/>
            <p:cNvSpPr/>
            <p:nvPr/>
          </p:nvSpPr>
          <p:spPr>
            <a:xfrm flipH="1" flipV="1">
              <a:off x="2133360" y="3504960"/>
              <a:ext cx="1523880" cy="1066680"/>
            </a:xfrm>
            <a:prstGeom prst="line">
              <a:avLst/>
            </a:prstGeom>
            <a:ln w="25560">
              <a:solidFill>
                <a:srgbClr val="ff0000"/>
              </a:solidFill>
              <a:miter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CustomShape 52"/>
            <p:cNvSpPr/>
            <p:nvPr/>
          </p:nvSpPr>
          <p:spPr>
            <a:xfrm>
              <a:off x="147960" y="2757600"/>
              <a:ext cx="2434680" cy="11912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Very few of the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Symbol"/>
                  <a:ea typeface="Symbol"/>
                </a:rPr>
                <a:t>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 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particles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do not go through.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347" dur="indefinite" restart="never" nodeType="tmRoot">
          <p:childTnLst>
            <p:seq>
              <p:cTn id="348" dur="indefinite" nodeType="mainSeq">
                <p:childTnLst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500"/>
                            </p:stCondLst>
                            <p:childTnLst>
                              <p:par>
                                <p:cTn id="362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1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6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500"/>
                            </p:stCondLst>
                            <p:childTnLst>
                              <p:par>
                                <p:cTn id="377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6" fill="hold">
                            <p:stCondLst>
                              <p:cond delay="500"/>
                            </p:stCondLst>
                            <p:childTnLst>
                              <p:par>
                                <p:cTn id="387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0" fill="hold">
                      <p:stCondLst>
                        <p:cond delay="indefinite"/>
                      </p:stCondLst>
                      <p:childTnLst>
                        <p:par>
                          <p:cTn id="391" fill="hold">
                            <p:stCondLst>
                              <p:cond delay="0"/>
                            </p:stCondLst>
                            <p:childTnLst>
                              <p:par>
                                <p:cTn id="39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500"/>
                            </p:stCondLst>
                            <p:childTnLst>
                              <p:par>
                                <p:cTn id="397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audio>
                                      <p:cMediaNode>
                                        <p:cTn/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6840" y="304920"/>
            <a:ext cx="8381880" cy="838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Rutherford’s  Interpretation—</a:t>
            </a:r>
            <a:br/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The Nuclear Model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3" name="TextShape 2"/>
          <p:cNvSpPr txBox="1"/>
          <p:nvPr/>
        </p:nvSpPr>
        <p:spPr>
          <a:xfrm>
            <a:off x="87120" y="1530000"/>
            <a:ext cx="8839080" cy="4800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85000"/>
          </a:bodyPr>
          <a:p>
            <a:pPr marL="533160" indent="-53316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atom contains a tiny dense center called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nucleus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amount of space taken by the nucleus is only about        1/10 trillionth the volume of the atom.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nucleus has essentially the entire mass of the atom.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electrons weigh so little they contribute practically no mass to the atom.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nucleus is positively charged.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amount of positive charge balances the negative charge of the electrons.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electrons are dispersed in the empty space of the atom surrounding the nucleus.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144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Like water droplets in a cloud.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00" dur="indefinite" restart="never" nodeType="tmRoot">
          <p:childTnLst>
            <p:seq>
              <p:cTn id="401" dur="indefinite" nodeType="mainSeq">
                <p:childTnLst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6" dur="500"/>
                                        <p:tgtEl>
                                          <p:spTgt spid="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9" dur="500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4" dur="500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7" dur="500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2" dur="500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5" dur="500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0" dur="500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3" dur="500"/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128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Experiencing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762120" y="1523880"/>
            <a:ext cx="7619760" cy="1981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4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Atoms are incredibly small, yet they compose everything.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Atoms are the pieces of elements.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Properties of the atoms determine the properties of the elements.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7" name="" descr=""/>
          <p:cNvPicPr/>
          <p:nvPr/>
        </p:nvPicPr>
        <p:blipFill>
          <a:blip r:embed="rId1"/>
          <a:stretch/>
        </p:blipFill>
        <p:spPr>
          <a:xfrm>
            <a:off x="1295280" y="3765600"/>
            <a:ext cx="6324840" cy="24670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" dur="500"/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extShape 1"/>
          <p:cNvSpPr txBox="1"/>
          <p:nvPr/>
        </p:nvSpPr>
        <p:spPr>
          <a:xfrm>
            <a:off x="685800" y="164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Structure of the Nucleus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304920" y="1384200"/>
            <a:ext cx="8610480" cy="4572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Rutherford proposed that the nucleus had a particle that had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same amount of charge as an electron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but opposite sign.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Based on measurements of the nuclear charge of the elements.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These particles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protons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Protons have a charge of +1 c.u. and a mass of 1 amu.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Since protons and electrons have the same amount of charge, for the 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atom to be neutral, there must be equal numbers of protons and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34" dur="indefinite" restart="never" nodeType="tmRoot">
          <p:childTnLst>
            <p:seq>
              <p:cTn id="435" dur="indefinite" nodeType="mainSeq">
                <p:childTnLst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0" dur="500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3" dur="500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4" fill="hold">
                      <p:stCondLst>
                        <p:cond delay="indefinite"/>
                      </p:stCondLst>
                      <p:childTnLst>
                        <p:par>
                          <p:cTn id="445" fill="hold">
                            <p:stCondLst>
                              <p:cond delay="0"/>
                            </p:stCondLst>
                            <p:childTnLst>
                              <p:par>
                                <p:cTn id="4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8" dur="500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1" dur="500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6" dur="500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685800" y="52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Problems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304560" y="1149840"/>
            <a:ext cx="8381880" cy="5089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How could beryllium have 4 protons stuck together in the nucleus?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Shouldn’t they repel each other?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If a beryllium atom has 4 protons, then it should weigh 4 amu, but it actually weighs 9.01 amu!  Where is the extra mass coming from?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Each proton weighs 1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Remember: The electron’s mass is only about 0.00055 amu and Be has only 4 electrons—it can’t account for the extra 5 amu of mass.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57" dur="indefinite" restart="never" nodeType="tmRoot">
          <p:childTnLst>
            <p:seq>
              <p:cTn id="458" dur="indefinite" nodeType="mainSeq">
                <p:childTnLst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3" dur="500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6" dur="500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1" dur="500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4" dur="500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7" dur="500"/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extShape 1"/>
          <p:cNvSpPr txBox="1"/>
          <p:nvPr/>
        </p:nvSpPr>
        <p:spPr>
          <a:xfrm>
            <a:off x="228600" y="177120"/>
            <a:ext cx="86868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There Must Be Something Else There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9" name="TextShape 2"/>
          <p:cNvSpPr txBox="1"/>
          <p:nvPr/>
        </p:nvSpPr>
        <p:spPr>
          <a:xfrm>
            <a:off x="397440" y="1464480"/>
            <a:ext cx="828936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To answer these questions, Rutherford proposed that there was another particle in the nucleus—it is called 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neutron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Neutrons have no charge and a mass of 1 amu.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masses of the proton and neutron are both approximately 1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78" dur="indefinite" restart="never" nodeType="tmRoot">
          <p:childTnLst>
            <p:seq>
              <p:cTn id="479" dur="indefinite" nodeType="mainSeq">
                <p:childTnLst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4" dur="5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9" dur="500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2" dur="500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Shape 1"/>
          <p:cNvSpPr txBox="1"/>
          <p:nvPr/>
        </p:nvSpPr>
        <p:spPr>
          <a:xfrm>
            <a:off x="685800" y="7920"/>
            <a:ext cx="7772400" cy="129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Modern Atom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1" name="TextShape 2"/>
          <p:cNvSpPr txBox="1"/>
          <p:nvPr/>
        </p:nvSpPr>
        <p:spPr>
          <a:xfrm>
            <a:off x="304560" y="1143000"/>
            <a:ext cx="5562360" cy="5486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We know atoms are composed of three main pieces—protons, neutrons, and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nucleus contains protons and neutrons.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nucleus is only about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-13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cm in diameter.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electrons move outside the nucleus with an average distance of about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Therefore, the radius of the atom is about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times larger than the radius of the nucleus.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22" name="" descr=""/>
          <p:cNvPicPr/>
          <p:nvPr/>
        </p:nvPicPr>
        <p:blipFill>
          <a:blip r:embed="rId1"/>
          <a:stretch/>
        </p:blipFill>
        <p:spPr>
          <a:xfrm>
            <a:off x="5943600" y="2438280"/>
            <a:ext cx="3048120" cy="19051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93" dur="indefinite" restart="never" nodeType="tmRoot">
          <p:childTnLst>
            <p:seq>
              <p:cTn id="494" dur="indefinite" nodeType="mainSeq">
                <p:childTnLst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9" dur="500"/>
                                        <p:tgtEl>
                                          <p:spTgt spid="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4" fill="hold">
                      <p:stCondLst>
                        <p:cond delay="indefinite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8" dur="500"/>
                                        <p:tgtEl>
                                          <p:spTgt spid="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9" fill="hold">
                      <p:stCondLst>
                        <p:cond delay="indefinite"/>
                      </p:stCondLst>
                      <p:childTnLst>
                        <p:par>
                          <p:cTn id="510" fill="hold">
                            <p:stCondLst>
                              <p:cond delay="0"/>
                            </p:stCondLst>
                            <p:childTnLst>
                              <p:par>
                                <p:cTn id="5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3" dur="500"/>
                                        <p:tgtEl>
                                          <p:spTgt spid="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4" fill="hold">
                      <p:stCondLst>
                        <p:cond delay="indefinite"/>
                      </p:stCondLst>
                      <p:childTnLst>
                        <p:par>
                          <p:cTn id="515" fill="hold">
                            <p:stCondLst>
                              <p:cond delay="0"/>
                            </p:stCondLst>
                            <p:childTnLst>
                              <p:par>
                                <p:cTn id="5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8" dur="500"/>
                                        <p:tgtEl>
                                          <p:spTgt spid="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1" dur="500"/>
                                        <p:tgtEl>
                                          <p:spTgt spid="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Nature of Electrical Charge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685800" y="1312200"/>
            <a:ext cx="7772400" cy="4905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Electrical charge is a fundamental property of protons and electrons.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Positively and negatively charged objects attract each other.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Like charged objects repel each other.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+ to +, or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to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When a proton and electron are paired, the result is a neutral charge.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Because they have equal amounts of charge.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22" dur="indefinite" restart="never" nodeType="tmRoot">
          <p:childTnLst>
            <p:seq>
              <p:cTn id="523" dur="indefinite" nodeType="mainSeq">
                <p:childTnLst>
                  <p:par>
                    <p:cTn id="524" fill="hold">
                      <p:stCondLst>
                        <p:cond delay="indefinite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8" dur="500"/>
                                        <p:tgtEl>
                                          <p:spTgt spid="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9" fill="hold">
                      <p:stCondLst>
                        <p:cond delay="indefinite"/>
                      </p:stCondLst>
                      <p:childTnLst>
                        <p:par>
                          <p:cTn id="530" fill="hold">
                            <p:stCondLst>
                              <p:cond delay="0"/>
                            </p:stCondLst>
                            <p:childTnLst>
                              <p:par>
                                <p:cTn id="5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3" dur="500"/>
                                        <p:tgtEl>
                                          <p:spTgt spid="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4" fill="hold">
                      <p:stCondLst>
                        <p:cond delay="indefinite"/>
                      </p:stCondLst>
                      <p:childTnLst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8" dur="500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1" dur="500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2" fill="hold">
                      <p:stCondLst>
                        <p:cond delay="indefinite"/>
                      </p:stCondLst>
                      <p:childTnLst>
                        <p:par>
                          <p:cTn id="543" fill="hold">
                            <p:stCondLst>
                              <p:cond delay="0"/>
                            </p:stCondLst>
                            <p:childTnLst>
                              <p:par>
                                <p:cTn id="5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6" dur="500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9" dur="500"/>
                                        <p:tgtEl>
                                          <p:spTgt spid="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Maintaining and Restoring Charge Balance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226" name="" descr=""/>
          <p:cNvPicPr/>
          <p:nvPr/>
        </p:nvPicPr>
        <p:blipFill>
          <a:blip r:embed="rId1"/>
          <a:stretch/>
        </p:blipFill>
        <p:spPr>
          <a:xfrm>
            <a:off x="1523880" y="1600200"/>
            <a:ext cx="6324840" cy="45813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7" name="Object 1"/>
          <p:cNvGraphicFramePr/>
          <p:nvPr/>
        </p:nvGraphicFramePr>
        <p:xfrm>
          <a:off x="303120" y="1297080"/>
          <a:ext cx="8890200" cy="410832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228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303120" y="1297080"/>
                    <a:ext cx="8890200" cy="41083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Practice—An Atom Has 20 Protons.  Determine if Each of the Following Statements Is True or False?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685440" y="1981080"/>
            <a:ext cx="609588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29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If it is a neutral atom, it will have 20 electrons.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29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If it also has 20 neutrons, its mass will be approximately 40 amu.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29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If it has 18 electrons, it will have a net 2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charge.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1" name="CustomShape 3"/>
          <p:cNvSpPr/>
          <p:nvPr/>
        </p:nvSpPr>
        <p:spPr>
          <a:xfrm>
            <a:off x="7086600" y="2209680"/>
            <a:ext cx="9504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True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2" name="CustomShape 4"/>
          <p:cNvSpPr/>
          <p:nvPr/>
        </p:nvSpPr>
        <p:spPr>
          <a:xfrm>
            <a:off x="7086600" y="3657600"/>
            <a:ext cx="9504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True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3" name="CustomShape 5"/>
          <p:cNvSpPr/>
          <p:nvPr/>
        </p:nvSpPr>
        <p:spPr>
          <a:xfrm>
            <a:off x="7087680" y="4876920"/>
            <a:ext cx="10404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False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0" dur="indefinite" restart="never" nodeType="tmRoot">
          <p:childTnLst>
            <p:seq>
              <p:cTn id="551" dur="indefinite" nodeType="mainSeq">
                <p:childTnLst>
                  <p:par>
                    <p:cTn id="552" fill="hold">
                      <p:stCondLst>
                        <p:cond delay="indefinite"/>
                      </p:stCondLst>
                      <p:childTnLst>
                        <p:par>
                          <p:cTn id="553" fill="hold">
                            <p:stCondLst>
                              <p:cond delay="0"/>
                            </p:stCondLst>
                            <p:childTnLst>
                              <p:par>
                                <p:cTn id="5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6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6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2" fill="hold">
                      <p:stCondLst>
                        <p:cond delay="indefinite"/>
                      </p:stCondLst>
                      <p:childTnLst>
                        <p:par>
                          <p:cTn id="563" fill="hold">
                            <p:stCondLst>
                              <p:cond delay="0"/>
                            </p:stCondLst>
                            <p:childTnLst>
                              <p:par>
                                <p:cTn id="5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6" dur="500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7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2" fill="hold">
                      <p:stCondLst>
                        <p:cond delay="indefinite"/>
                      </p:stCondLst>
                      <p:childTnLst>
                        <p:par>
                          <p:cTn id="573" fill="hold">
                            <p:stCondLst>
                              <p:cond delay="0"/>
                            </p:stCondLst>
                            <p:childTnLst>
                              <p:par>
                                <p:cTn id="5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6" dur="500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8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685800" y="248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Periodic Table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Mendeleev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6" name="TextShape 2"/>
          <p:cNvSpPr txBox="1"/>
          <p:nvPr/>
        </p:nvSpPr>
        <p:spPr>
          <a:xfrm>
            <a:off x="304920" y="1447560"/>
            <a:ext cx="7772400" cy="47242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Ordered elements by atomic mass.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Saw a repeating pattern of properties.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Periodic law—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the elements are arranged in order of increasing relative mass, certain sets of properties recur periodically?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Used pattern to predict properties of undiscovered elements.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Where atomic mass order did not fit other properties, he reordered by other properties.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Te &amp; 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37" name="" descr=""/>
          <p:cNvPicPr/>
          <p:nvPr/>
        </p:nvPicPr>
        <p:blipFill>
          <a:blip r:embed="rId1"/>
          <a:stretch/>
        </p:blipFill>
        <p:spPr>
          <a:xfrm>
            <a:off x="6172200" y="228600"/>
            <a:ext cx="2795760" cy="21099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582" dur="indefinite" restart="never" nodeType="tmRoot">
          <p:childTnLst>
            <p:seq>
              <p:cTn id="583" dur="indefinite" nodeType="mainSeq">
                <p:childTnLst>
                  <p:par>
                    <p:cTn id="584" fill="hold">
                      <p:stCondLst>
                        <p:cond delay="indefinite"/>
                      </p:stCondLst>
                      <p:childTnLst>
                        <p:par>
                          <p:cTn id="585" fill="hold">
                            <p:stCondLst>
                              <p:cond delay="0"/>
                            </p:stCondLst>
                            <p:childTnLst>
                              <p:par>
                                <p:cTn id="5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8" dur="500"/>
                                        <p:tgtEl>
                                          <p:spTgt spid="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9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3" fill="hold">
                      <p:stCondLst>
                        <p:cond delay="indefinite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7" dur="500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8" fill="hold">
                      <p:stCondLst>
                        <p:cond delay="indefinite"/>
                      </p:stCondLst>
                      <p:childTnLst>
                        <p:par>
                          <p:cTn id="599" fill="hold">
                            <p:stCondLst>
                              <p:cond delay="0"/>
                            </p:stCondLst>
                            <p:childTnLst>
                              <p:par>
                                <p:cTn id="6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2" dur="500"/>
                                        <p:tgtEl>
                                          <p:spTgt spid="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7" dur="500"/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>
                      <p:stCondLst>
                        <p:cond delay="indefinite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2" dur="500"/>
                                        <p:tgtEl>
                                          <p:spTgt spid="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5" dur="500"/>
                                        <p:tgtEl>
                                          <p:spTgt spid="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Experiencing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9" name="TextShape 2"/>
          <p:cNvSpPr txBox="1"/>
          <p:nvPr/>
        </p:nvSpPr>
        <p:spPr>
          <a:xfrm>
            <a:off x="433800" y="1693080"/>
            <a:ext cx="797868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There are about 91 elements found in nature.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Over 20 have been made in laboratories.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Each has its own, unique kind of atom.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They have different structures.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Therefore they have different properties.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" dur="500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" dur="500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" dur="500"/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Shape 1"/>
          <p:cNvSpPr txBox="1"/>
          <p:nvPr/>
        </p:nvSpPr>
        <p:spPr>
          <a:xfrm>
            <a:off x="685800" y="763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Periodic Pattern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239" name="Group 2"/>
          <p:cNvGrpSpPr/>
          <p:nvPr/>
        </p:nvGrpSpPr>
        <p:grpSpPr>
          <a:xfrm>
            <a:off x="825480" y="793800"/>
            <a:ext cx="1149480" cy="1273680"/>
            <a:chOff x="825480" y="793800"/>
            <a:chExt cx="1149480" cy="1273680"/>
          </a:xfrm>
        </p:grpSpPr>
        <p:sp>
          <p:nvSpPr>
            <p:cNvPr id="240" name="CustomShape 3"/>
            <p:cNvSpPr/>
            <p:nvPr/>
          </p:nvSpPr>
          <p:spPr>
            <a:xfrm>
              <a:off x="920880" y="8445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1" name="CustomShape 4"/>
            <p:cNvSpPr/>
            <p:nvPr/>
          </p:nvSpPr>
          <p:spPr>
            <a:xfrm>
              <a:off x="1204200" y="1281240"/>
              <a:ext cx="4190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H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2" name="CustomShape 5"/>
            <p:cNvSpPr/>
            <p:nvPr/>
          </p:nvSpPr>
          <p:spPr>
            <a:xfrm>
              <a:off x="825480" y="793800"/>
              <a:ext cx="1142640" cy="740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H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a/b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3" name="CustomShape 6"/>
            <p:cNvSpPr/>
            <p:nvPr/>
          </p:nvSpPr>
          <p:spPr>
            <a:xfrm>
              <a:off x="901080" y="1631880"/>
              <a:ext cx="1016640" cy="4356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       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44" name="Group 7"/>
          <p:cNvGrpSpPr/>
          <p:nvPr/>
        </p:nvGrpSpPr>
        <p:grpSpPr>
          <a:xfrm>
            <a:off x="901800" y="2216160"/>
            <a:ext cx="1119960" cy="1291680"/>
            <a:chOff x="901800" y="2216160"/>
            <a:chExt cx="1119960" cy="1291680"/>
          </a:xfrm>
        </p:grpSpPr>
        <p:sp>
          <p:nvSpPr>
            <p:cNvPr id="245" name="CustomShape 8"/>
            <p:cNvSpPr/>
            <p:nvPr/>
          </p:nvSpPr>
          <p:spPr>
            <a:xfrm>
              <a:off x="920880" y="22161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CustomShape 9"/>
            <p:cNvSpPr/>
            <p:nvPr/>
          </p:nvSpPr>
          <p:spPr>
            <a:xfrm>
              <a:off x="1204560" y="2652840"/>
              <a:ext cx="4694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Li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47" name="CustomShape 10"/>
            <p:cNvSpPr/>
            <p:nvPr/>
          </p:nvSpPr>
          <p:spPr>
            <a:xfrm>
              <a:off x="901800" y="2271600"/>
              <a:ext cx="1119960" cy="1236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m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Li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7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LiH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48" name="Group 11"/>
          <p:cNvGrpSpPr/>
          <p:nvPr/>
        </p:nvGrpSpPr>
        <p:grpSpPr>
          <a:xfrm>
            <a:off x="897480" y="3435480"/>
            <a:ext cx="1175040" cy="1291680"/>
            <a:chOff x="897480" y="3435480"/>
            <a:chExt cx="1175040" cy="1291680"/>
          </a:xfrm>
        </p:grpSpPr>
        <p:sp>
          <p:nvSpPr>
            <p:cNvPr id="249" name="CustomShape 12"/>
            <p:cNvSpPr/>
            <p:nvPr/>
          </p:nvSpPr>
          <p:spPr>
            <a:xfrm>
              <a:off x="920880" y="343548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CustomShape 13"/>
            <p:cNvSpPr/>
            <p:nvPr/>
          </p:nvSpPr>
          <p:spPr>
            <a:xfrm>
              <a:off x="1205280" y="3817800"/>
              <a:ext cx="553320" cy="527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Na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51" name="CustomShape 14"/>
            <p:cNvSpPr/>
            <p:nvPr/>
          </p:nvSpPr>
          <p:spPr>
            <a:xfrm>
              <a:off x="897480" y="3490920"/>
              <a:ext cx="1175040" cy="1236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m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Na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23 </a:t>
              </a: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NaH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52" name="Group 15"/>
          <p:cNvGrpSpPr/>
          <p:nvPr/>
        </p:nvGrpSpPr>
        <p:grpSpPr>
          <a:xfrm>
            <a:off x="1892160" y="2216160"/>
            <a:ext cx="1248120" cy="1291680"/>
            <a:chOff x="1892160" y="2216160"/>
            <a:chExt cx="1248120" cy="1291680"/>
          </a:xfrm>
        </p:grpSpPr>
        <p:sp>
          <p:nvSpPr>
            <p:cNvPr id="253" name="CustomShape 16"/>
            <p:cNvSpPr/>
            <p:nvPr/>
          </p:nvSpPr>
          <p:spPr>
            <a:xfrm>
              <a:off x="1987560" y="22161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4" name="CustomShape 17"/>
            <p:cNvSpPr/>
            <p:nvPr/>
          </p:nvSpPr>
          <p:spPr>
            <a:xfrm>
              <a:off x="2195280" y="2652840"/>
              <a:ext cx="5198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Be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55" name="CustomShape 18"/>
            <p:cNvSpPr/>
            <p:nvPr/>
          </p:nvSpPr>
          <p:spPr>
            <a:xfrm>
              <a:off x="1892160" y="2271600"/>
              <a:ext cx="1248120" cy="1236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600" spc="-1" strike="noStrike">
                  <a:solidFill>
                    <a:srgbClr val="ff9933"/>
                  </a:solidFill>
                  <a:latin typeface="Times New Roman"/>
                </a:rPr>
                <a:t>m/nm</a:t>
              </a: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BeO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a/b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9   </a:t>
              </a: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BeH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56" name="Group 19"/>
          <p:cNvGrpSpPr/>
          <p:nvPr/>
        </p:nvGrpSpPr>
        <p:grpSpPr>
          <a:xfrm>
            <a:off x="1888200" y="3435480"/>
            <a:ext cx="1237320" cy="1291680"/>
            <a:chOff x="1888200" y="3435480"/>
            <a:chExt cx="1237320" cy="1291680"/>
          </a:xfrm>
        </p:grpSpPr>
        <p:sp>
          <p:nvSpPr>
            <p:cNvPr id="257" name="CustomShape 20"/>
            <p:cNvSpPr/>
            <p:nvPr/>
          </p:nvSpPr>
          <p:spPr>
            <a:xfrm>
              <a:off x="1987560" y="343548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8" name="CustomShape 21"/>
            <p:cNvSpPr/>
            <p:nvPr/>
          </p:nvSpPr>
          <p:spPr>
            <a:xfrm>
              <a:off x="1888200" y="3490920"/>
              <a:ext cx="1237320" cy="1236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m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MgO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24</a:t>
              </a: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MgH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59" name="CustomShape 22"/>
            <p:cNvSpPr/>
            <p:nvPr/>
          </p:nvSpPr>
          <p:spPr>
            <a:xfrm>
              <a:off x="2118960" y="3871800"/>
              <a:ext cx="6217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Mg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60" name="Group 23"/>
          <p:cNvGrpSpPr/>
          <p:nvPr/>
        </p:nvGrpSpPr>
        <p:grpSpPr>
          <a:xfrm>
            <a:off x="2957400" y="2216160"/>
            <a:ext cx="1308240" cy="1341720"/>
            <a:chOff x="2957400" y="2216160"/>
            <a:chExt cx="1308240" cy="1341720"/>
          </a:xfrm>
        </p:grpSpPr>
        <p:sp>
          <p:nvSpPr>
            <p:cNvPr id="261" name="CustomShape 24"/>
            <p:cNvSpPr/>
            <p:nvPr/>
          </p:nvSpPr>
          <p:spPr>
            <a:xfrm>
              <a:off x="3054240" y="22161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62" name="CustomShape 25"/>
            <p:cNvSpPr/>
            <p:nvPr/>
          </p:nvSpPr>
          <p:spPr>
            <a:xfrm>
              <a:off x="2957400" y="227160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B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3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11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( BH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3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)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n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63" name="CustomShape 26"/>
            <p:cNvSpPr/>
            <p:nvPr/>
          </p:nvSpPr>
          <p:spPr>
            <a:xfrm>
              <a:off x="3338640" y="2652840"/>
              <a:ext cx="3841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B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64" name="Group 27"/>
          <p:cNvGrpSpPr/>
          <p:nvPr/>
        </p:nvGrpSpPr>
        <p:grpSpPr>
          <a:xfrm>
            <a:off x="2957400" y="3435480"/>
            <a:ext cx="1308240" cy="1341720"/>
            <a:chOff x="2957400" y="3435480"/>
            <a:chExt cx="1308240" cy="1341720"/>
          </a:xfrm>
        </p:grpSpPr>
        <p:sp>
          <p:nvSpPr>
            <p:cNvPr id="265" name="CustomShape 28"/>
            <p:cNvSpPr/>
            <p:nvPr/>
          </p:nvSpPr>
          <p:spPr>
            <a:xfrm>
              <a:off x="2957400" y="349092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m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Al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3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a/b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27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(AlH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3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)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266" name="Group 29"/>
            <p:cNvGrpSpPr/>
            <p:nvPr/>
          </p:nvGrpSpPr>
          <p:grpSpPr>
            <a:xfrm>
              <a:off x="3054240" y="3435480"/>
              <a:ext cx="1054080" cy="1206360"/>
              <a:chOff x="3054240" y="3435480"/>
              <a:chExt cx="1054080" cy="1206360"/>
            </a:xfrm>
          </p:grpSpPr>
          <p:sp>
            <p:nvSpPr>
              <p:cNvPr id="267" name="CustomShape 30"/>
              <p:cNvSpPr/>
              <p:nvPr/>
            </p:nvSpPr>
            <p:spPr>
              <a:xfrm>
                <a:off x="3054240" y="3435480"/>
                <a:ext cx="1054080" cy="120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68" name="CustomShape 31"/>
              <p:cNvSpPr/>
              <p:nvPr/>
            </p:nvSpPr>
            <p:spPr>
              <a:xfrm>
                <a:off x="3261960" y="3871800"/>
                <a:ext cx="48636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1" lang="en-US" sz="2400" spc="-1" strike="noStrike">
                    <a:solidFill>
                      <a:srgbClr val="9900ff"/>
                    </a:solidFill>
                    <a:latin typeface="Times New Roman"/>
                  </a:rPr>
                  <a:t>Al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269" name="Group 32"/>
          <p:cNvGrpSpPr/>
          <p:nvPr/>
        </p:nvGrpSpPr>
        <p:grpSpPr>
          <a:xfrm>
            <a:off x="4100400" y="2216160"/>
            <a:ext cx="1308240" cy="1341720"/>
            <a:chOff x="4100400" y="2216160"/>
            <a:chExt cx="1308240" cy="1341720"/>
          </a:xfrm>
        </p:grpSpPr>
        <p:sp>
          <p:nvSpPr>
            <p:cNvPr id="270" name="CustomShape 33"/>
            <p:cNvSpPr/>
            <p:nvPr/>
          </p:nvSpPr>
          <p:spPr>
            <a:xfrm>
              <a:off x="4121280" y="22161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1" name="CustomShape 34"/>
            <p:cNvSpPr/>
            <p:nvPr/>
          </p:nvSpPr>
          <p:spPr>
            <a:xfrm>
              <a:off x="4100400" y="227160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CO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12 </a:t>
              </a:r>
              <a:r>
                <a:rPr b="0" lang="en-US" sz="2000" spc="-1" strike="noStrike">
                  <a:solidFill>
                    <a:srgbClr val="b760f9"/>
                  </a:solidFill>
                  <a:latin typeface="Times New Roman"/>
                </a:rPr>
                <a:t>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CH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4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72" name="CustomShape 35"/>
            <p:cNvSpPr/>
            <p:nvPr/>
          </p:nvSpPr>
          <p:spPr>
            <a:xfrm>
              <a:off x="4405680" y="2652840"/>
              <a:ext cx="4010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C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73" name="Group 36"/>
          <p:cNvGrpSpPr/>
          <p:nvPr/>
        </p:nvGrpSpPr>
        <p:grpSpPr>
          <a:xfrm>
            <a:off x="4100400" y="3435480"/>
            <a:ext cx="1308240" cy="1341720"/>
            <a:chOff x="4100400" y="3435480"/>
            <a:chExt cx="1308240" cy="1341720"/>
          </a:xfrm>
        </p:grpSpPr>
        <p:sp>
          <p:nvSpPr>
            <p:cNvPr id="274" name="CustomShape 37"/>
            <p:cNvSpPr/>
            <p:nvPr/>
          </p:nvSpPr>
          <p:spPr>
            <a:xfrm>
              <a:off x="4100400" y="349092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600" spc="-1" strike="noStrike">
                  <a:solidFill>
                    <a:srgbClr val="ff9933"/>
                  </a:solidFill>
                  <a:latin typeface="Times New Roman"/>
                </a:rPr>
                <a:t>nm/m</a:t>
              </a: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SiO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28 </a:t>
              </a:r>
              <a:r>
                <a:rPr b="0" lang="en-US" sz="2000" spc="-1" strike="noStrike">
                  <a:solidFill>
                    <a:srgbClr val="b760f9"/>
                  </a:solidFill>
                  <a:latin typeface="Times New Roman"/>
                </a:rPr>
                <a:t>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SiH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4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275" name="Group 38"/>
            <p:cNvGrpSpPr/>
            <p:nvPr/>
          </p:nvGrpSpPr>
          <p:grpSpPr>
            <a:xfrm>
              <a:off x="4121280" y="3435480"/>
              <a:ext cx="1054080" cy="1206360"/>
              <a:chOff x="4121280" y="3435480"/>
              <a:chExt cx="1054080" cy="1206360"/>
            </a:xfrm>
          </p:grpSpPr>
          <p:sp>
            <p:nvSpPr>
              <p:cNvPr id="276" name="CustomShape 39"/>
              <p:cNvSpPr/>
              <p:nvPr/>
            </p:nvSpPr>
            <p:spPr>
              <a:xfrm>
                <a:off x="4121280" y="3435480"/>
                <a:ext cx="1054080" cy="120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77" name="CustomShape 40"/>
              <p:cNvSpPr/>
              <p:nvPr/>
            </p:nvSpPr>
            <p:spPr>
              <a:xfrm>
                <a:off x="4404960" y="3871800"/>
                <a:ext cx="43596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1" lang="en-US" sz="2400" spc="-1" strike="noStrike">
                    <a:solidFill>
                      <a:srgbClr val="9900ff"/>
                    </a:solidFill>
                    <a:latin typeface="Times New Roman"/>
                  </a:rPr>
                  <a:t>Si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278" name="Group 41"/>
          <p:cNvGrpSpPr/>
          <p:nvPr/>
        </p:nvGrpSpPr>
        <p:grpSpPr>
          <a:xfrm>
            <a:off x="5091120" y="2216160"/>
            <a:ext cx="1308240" cy="1341720"/>
            <a:chOff x="5091120" y="2216160"/>
            <a:chExt cx="1308240" cy="1341720"/>
          </a:xfrm>
        </p:grpSpPr>
        <p:sp>
          <p:nvSpPr>
            <p:cNvPr id="279" name="CustomShape 42"/>
            <p:cNvSpPr/>
            <p:nvPr/>
          </p:nvSpPr>
          <p:spPr>
            <a:xfrm>
              <a:off x="5187960" y="221616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0" name="CustomShape 43"/>
            <p:cNvSpPr/>
            <p:nvPr/>
          </p:nvSpPr>
          <p:spPr>
            <a:xfrm>
              <a:off x="5091120" y="227160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N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5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14 </a:t>
              </a:r>
              <a:r>
                <a:rPr b="0" lang="en-US" sz="2000" spc="-1" strike="noStrike">
                  <a:solidFill>
                    <a:srgbClr val="b760f9"/>
                  </a:solidFill>
                  <a:latin typeface="Times New Roman"/>
                </a:rPr>
                <a:t>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NH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3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81" name="CustomShape 44"/>
            <p:cNvSpPr/>
            <p:nvPr/>
          </p:nvSpPr>
          <p:spPr>
            <a:xfrm>
              <a:off x="5396040" y="2652840"/>
              <a:ext cx="4010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82" name="Group 45"/>
          <p:cNvGrpSpPr/>
          <p:nvPr/>
        </p:nvGrpSpPr>
        <p:grpSpPr>
          <a:xfrm>
            <a:off x="5091120" y="3435480"/>
            <a:ext cx="1308240" cy="1341720"/>
            <a:chOff x="5091120" y="3435480"/>
            <a:chExt cx="1308240" cy="1341720"/>
          </a:xfrm>
        </p:grpSpPr>
        <p:sp>
          <p:nvSpPr>
            <p:cNvPr id="283" name="CustomShape 46"/>
            <p:cNvSpPr/>
            <p:nvPr/>
          </p:nvSpPr>
          <p:spPr>
            <a:xfrm>
              <a:off x="5187960" y="343548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4" name="CustomShape 47"/>
            <p:cNvSpPr/>
            <p:nvPr/>
          </p:nvSpPr>
          <p:spPr>
            <a:xfrm>
              <a:off x="5091120" y="349092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P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4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10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31 </a:t>
              </a:r>
              <a:r>
                <a:rPr b="0" lang="en-US" sz="2000" spc="-1" strike="noStrike">
                  <a:solidFill>
                    <a:srgbClr val="b760f9"/>
                  </a:solidFill>
                  <a:latin typeface="Times New Roman"/>
                </a:rPr>
                <a:t>  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PH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3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85" name="CustomShape 48"/>
            <p:cNvSpPr/>
            <p:nvPr/>
          </p:nvSpPr>
          <p:spPr>
            <a:xfrm>
              <a:off x="5395680" y="3871800"/>
              <a:ext cx="3672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P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86" name="Group 49"/>
          <p:cNvGrpSpPr/>
          <p:nvPr/>
        </p:nvGrpSpPr>
        <p:grpSpPr>
          <a:xfrm>
            <a:off x="6157800" y="2216160"/>
            <a:ext cx="1308240" cy="1341720"/>
            <a:chOff x="6157800" y="2216160"/>
            <a:chExt cx="1308240" cy="1341720"/>
          </a:xfrm>
        </p:grpSpPr>
        <p:sp>
          <p:nvSpPr>
            <p:cNvPr id="287" name="CustomShape 50"/>
            <p:cNvSpPr/>
            <p:nvPr/>
          </p:nvSpPr>
          <p:spPr>
            <a:xfrm>
              <a:off x="6157800" y="227160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16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     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O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288" name="Group 51"/>
            <p:cNvGrpSpPr/>
            <p:nvPr/>
          </p:nvGrpSpPr>
          <p:grpSpPr>
            <a:xfrm>
              <a:off x="6254640" y="2216160"/>
              <a:ext cx="1054080" cy="1206360"/>
              <a:chOff x="6254640" y="2216160"/>
              <a:chExt cx="1054080" cy="1206360"/>
            </a:xfrm>
          </p:grpSpPr>
          <p:sp>
            <p:nvSpPr>
              <p:cNvPr id="289" name="CustomShape 52"/>
              <p:cNvSpPr/>
              <p:nvPr/>
            </p:nvSpPr>
            <p:spPr>
              <a:xfrm>
                <a:off x="6254640" y="2216160"/>
                <a:ext cx="1054080" cy="120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290" name="CustomShape 53"/>
              <p:cNvSpPr/>
              <p:nvPr/>
            </p:nvSpPr>
            <p:spPr>
              <a:xfrm>
                <a:off x="6538320" y="2652840"/>
                <a:ext cx="41904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1" lang="en-US" sz="2400" spc="-1" strike="noStrike">
                    <a:solidFill>
                      <a:srgbClr val="9900ff"/>
                    </a:solidFill>
                    <a:latin typeface="Times New Roman"/>
                  </a:rPr>
                  <a:t>O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grpSp>
        <p:nvGrpSpPr>
          <p:cNvPr id="291" name="Group 54"/>
          <p:cNvGrpSpPr/>
          <p:nvPr/>
        </p:nvGrpSpPr>
        <p:grpSpPr>
          <a:xfrm>
            <a:off x="6157800" y="3435480"/>
            <a:ext cx="1308240" cy="1341720"/>
            <a:chOff x="6157800" y="3435480"/>
            <a:chExt cx="1308240" cy="1341720"/>
          </a:xfrm>
        </p:grpSpPr>
        <p:sp>
          <p:nvSpPr>
            <p:cNvPr id="292" name="CustomShape 55"/>
            <p:cNvSpPr/>
            <p:nvPr/>
          </p:nvSpPr>
          <p:spPr>
            <a:xfrm>
              <a:off x="6254640" y="343548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3" name="CustomShape 56"/>
            <p:cNvSpPr/>
            <p:nvPr/>
          </p:nvSpPr>
          <p:spPr>
            <a:xfrm>
              <a:off x="6157800" y="3490920"/>
              <a:ext cx="1308240" cy="1286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SO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3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32 </a:t>
              </a:r>
              <a:r>
                <a:rPr b="0" lang="en-US" sz="2000" spc="-1" strike="noStrike">
                  <a:solidFill>
                    <a:srgbClr val="b760f9"/>
                  </a:solidFill>
                  <a:latin typeface="Times New Roman"/>
                </a:rPr>
                <a:t>   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H</a:t>
              </a:r>
              <a:r>
                <a:rPr b="0" lang="en-US" sz="2000" spc="-1" strike="noStrike" baseline="-25000">
                  <a:solidFill>
                    <a:srgbClr val="0099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S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4" name="CustomShape 57"/>
            <p:cNvSpPr/>
            <p:nvPr/>
          </p:nvSpPr>
          <p:spPr>
            <a:xfrm>
              <a:off x="6539040" y="3871800"/>
              <a:ext cx="3506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95" name="Group 58"/>
          <p:cNvGrpSpPr/>
          <p:nvPr/>
        </p:nvGrpSpPr>
        <p:grpSpPr>
          <a:xfrm>
            <a:off x="7300800" y="3435480"/>
            <a:ext cx="1308240" cy="1291680"/>
            <a:chOff x="7300800" y="3435480"/>
            <a:chExt cx="1308240" cy="1291680"/>
          </a:xfrm>
        </p:grpSpPr>
        <p:sp>
          <p:nvSpPr>
            <p:cNvPr id="296" name="CustomShape 59"/>
            <p:cNvSpPr/>
            <p:nvPr/>
          </p:nvSpPr>
          <p:spPr>
            <a:xfrm>
              <a:off x="7321680" y="3435480"/>
              <a:ext cx="1054080" cy="12063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7" name="CustomShape 60"/>
            <p:cNvSpPr/>
            <p:nvPr/>
          </p:nvSpPr>
          <p:spPr>
            <a:xfrm>
              <a:off x="7300800" y="3490920"/>
              <a:ext cx="1308240" cy="12362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Cl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2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O</a:t>
              </a:r>
              <a:r>
                <a:rPr b="0" lang="en-US" sz="2000" spc="-1" strike="noStrike" baseline="-25000">
                  <a:solidFill>
                    <a:srgbClr val="ff0000"/>
                  </a:solidFill>
                  <a:latin typeface="Times New Roman"/>
                </a:rPr>
                <a:t>7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a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35.5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  HCl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8" name="CustomShape 61"/>
            <p:cNvSpPr/>
            <p:nvPr/>
          </p:nvSpPr>
          <p:spPr>
            <a:xfrm>
              <a:off x="7529400" y="3871800"/>
              <a:ext cx="48636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9900ff"/>
                  </a:solidFill>
                  <a:latin typeface="Times New Roman"/>
                </a:rPr>
                <a:t>Cl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299" name="Group 62"/>
          <p:cNvGrpSpPr/>
          <p:nvPr/>
        </p:nvGrpSpPr>
        <p:grpSpPr>
          <a:xfrm>
            <a:off x="7300800" y="2216160"/>
            <a:ext cx="1308240" cy="1241640"/>
            <a:chOff x="7300800" y="2216160"/>
            <a:chExt cx="1308240" cy="1241640"/>
          </a:xfrm>
        </p:grpSpPr>
        <p:sp>
          <p:nvSpPr>
            <p:cNvPr id="300" name="CustomShape 63"/>
            <p:cNvSpPr/>
            <p:nvPr/>
          </p:nvSpPr>
          <p:spPr>
            <a:xfrm>
              <a:off x="7300800" y="2271600"/>
              <a:ext cx="1308240" cy="1186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9933"/>
                  </a:solidFill>
                  <a:latin typeface="Times New Roman"/>
                </a:rPr>
                <a:t>nm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ff0000"/>
                  </a:solidFill>
                  <a:latin typeface="Times New Roman"/>
                </a:rPr>
                <a:t>             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lnSpc>
                  <a:spcPct val="12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66ff"/>
                  </a:solidFill>
                  <a:latin typeface="Times New Roman"/>
                </a:rPr>
                <a:t>19</a:t>
              </a:r>
              <a:r>
                <a:rPr b="0" lang="en-US" sz="2000" spc="-1" strike="noStrike">
                  <a:solidFill>
                    <a:srgbClr val="009900"/>
                  </a:solidFill>
                  <a:latin typeface="Times New Roman"/>
                </a:rPr>
                <a:t>     HF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301" name="Group 64"/>
            <p:cNvGrpSpPr/>
            <p:nvPr/>
          </p:nvGrpSpPr>
          <p:grpSpPr>
            <a:xfrm>
              <a:off x="7321680" y="2216160"/>
              <a:ext cx="1054080" cy="1206360"/>
              <a:chOff x="7321680" y="2216160"/>
              <a:chExt cx="1054080" cy="1206360"/>
            </a:xfrm>
          </p:grpSpPr>
          <p:sp>
            <p:nvSpPr>
              <p:cNvPr id="302" name="CustomShape 65"/>
              <p:cNvSpPr/>
              <p:nvPr/>
            </p:nvSpPr>
            <p:spPr>
              <a:xfrm>
                <a:off x="7321680" y="2216160"/>
                <a:ext cx="1054080" cy="120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303" name="CustomShape 66"/>
              <p:cNvSpPr/>
              <p:nvPr/>
            </p:nvSpPr>
            <p:spPr>
              <a:xfrm>
                <a:off x="7605720" y="2652840"/>
                <a:ext cx="367200" cy="454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1" lang="en-US" sz="2400" spc="-1" strike="noStrike">
                    <a:solidFill>
                      <a:srgbClr val="9900ff"/>
                    </a:solidFill>
                    <a:latin typeface="Times New Roman"/>
                  </a:rPr>
                  <a:t>F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  <p:sp>
        <p:nvSpPr>
          <p:cNvPr id="304" name="CustomShape 67"/>
          <p:cNvSpPr/>
          <p:nvPr/>
        </p:nvSpPr>
        <p:spPr>
          <a:xfrm>
            <a:off x="1056600" y="5334120"/>
            <a:ext cx="71164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a = acidic oxide, b = basic oxide, a/b = amphoteric oxide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5" name="CustomShape 68"/>
          <p:cNvSpPr/>
          <p:nvPr/>
        </p:nvSpPr>
        <p:spPr>
          <a:xfrm>
            <a:off x="1817640" y="4876920"/>
            <a:ext cx="5772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9933"/>
                </a:solidFill>
                <a:latin typeface="Times New Roman"/>
              </a:rPr>
              <a:t>m = metal, nm = nonmetal, m/nm = metalloid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16" dur="indefinite" restart="never" nodeType="tmRoot">
          <p:childTnLst>
            <p:seq>
              <p:cTn id="617" dur="indefinite" nodeType="mainSeq">
                <p:childTnLst>
                  <p:par>
                    <p:cTn id="618" fill="hold">
                      <p:stCondLst>
                        <p:cond delay="indefinite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22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>
                      <p:stCondLst>
                        <p:cond delay="indefinite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2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0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1" fill="hold">
                            <p:stCondLst>
                              <p:cond delay="500"/>
                            </p:stCondLst>
                            <p:childTnLst>
                              <p:par>
                                <p:cTn id="632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5" fill="hold">
                            <p:stCondLst>
                              <p:cond delay="1000"/>
                            </p:stCondLst>
                            <p:childTnLst>
                              <p:par>
                                <p:cTn id="636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8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9" fill="hold">
                            <p:stCondLst>
                              <p:cond delay="1500"/>
                            </p:stCondLst>
                            <p:childTnLst>
                              <p:par>
                                <p:cTn id="640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4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4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4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7" fill="hold">
                            <p:stCondLst>
                              <p:cond delay="2500"/>
                            </p:stCondLst>
                            <p:childTnLst>
                              <p:par>
                                <p:cTn id="648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50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1" fill="hold">
                      <p:stCondLst>
                        <p:cond delay="indefinite"/>
                      </p:stCondLst>
                      <p:childTnLst>
                        <p:par>
                          <p:cTn id="652" fill="hold">
                            <p:stCondLst>
                              <p:cond delay="0"/>
                            </p:stCondLst>
                            <p:childTnLst>
                              <p:par>
                                <p:cTn id="65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5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6" fill="hold">
                            <p:stCondLst>
                              <p:cond delay="500"/>
                            </p:stCondLst>
                            <p:childTnLst>
                              <p:par>
                                <p:cTn id="657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5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61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6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65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6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69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7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2" fill="hold">
                            <p:stCondLst>
                              <p:cond delay="2500"/>
                            </p:stCondLst>
                            <p:childTnLst>
                              <p:par>
                                <p:cTn id="673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7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7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79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Shape 1"/>
          <p:cNvSpPr txBox="1"/>
          <p:nvPr/>
        </p:nvSpPr>
        <p:spPr>
          <a:xfrm>
            <a:off x="685800" y="-72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Elements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7" name="TextShape 2"/>
          <p:cNvSpPr txBox="1"/>
          <p:nvPr/>
        </p:nvSpPr>
        <p:spPr>
          <a:xfrm>
            <a:off x="152280" y="914040"/>
            <a:ext cx="8763120" cy="5334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element has a unique number of protons in its nucleus.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All carbon atoms have 6 protons in their nuclei.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number of protons in the nucleus of an atom is called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atomic number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Z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the short-hand designation for the atomic number.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each element’s atoms have a unique number of protons,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each element can be identified by its atomic number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elements are arranged on the Periodic Table in order of their atomic numbers.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element has a unique name and symbol.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symbol is either one or two letters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One capital letter or one capital letter + one lower case letter.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80" dur="indefinite" restart="never" nodeType="tmRoot">
          <p:childTnLst>
            <p:seq>
              <p:cTn id="681" dur="indefinite" nodeType="mainSeq">
                <p:childTnLst>
                  <p:par>
                    <p:cTn id="682" fill="hold">
                      <p:stCondLst>
                        <p:cond delay="indefinite"/>
                      </p:stCondLst>
                      <p:childTnLst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6" dur="500"/>
                                        <p:tgtEl>
                                          <p:spTgt spid="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9" dur="500"/>
                                        <p:tgtEl>
                                          <p:spTgt spid="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0" fill="hold">
                      <p:stCondLst>
                        <p:cond delay="indefinite"/>
                      </p:stCondLst>
                      <p:childTnLst>
                        <p:par>
                          <p:cTn id="691" fill="hold">
                            <p:stCondLst>
                              <p:cond delay="0"/>
                            </p:stCondLst>
                            <p:childTnLst>
                              <p:par>
                                <p:cTn id="6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4" dur="500"/>
                                        <p:tgtEl>
                                          <p:spTgt spid="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7" dur="500"/>
                                        <p:tgtEl>
                                          <p:spTgt spid="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0" dur="500"/>
                                        <p:tgtEl>
                                          <p:spTgt spid="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3" dur="500"/>
                                        <p:tgtEl>
                                          <p:spTgt spid="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4" fill="hold">
                      <p:stCondLst>
                        <p:cond delay="indefinite"/>
                      </p:stCondLst>
                      <p:childTnLst>
                        <p:par>
                          <p:cTn id="705" fill="hold">
                            <p:stCondLst>
                              <p:cond delay="0"/>
                            </p:stCondLst>
                            <p:childTnLst>
                              <p:par>
                                <p:cTn id="7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8" dur="500"/>
                                        <p:tgtEl>
                                          <p:spTgt spid="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1" dur="500"/>
                                        <p:tgtEl>
                                          <p:spTgt spid="3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4" dur="500"/>
                                        <p:tgtEl>
                                          <p:spTgt spid="3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1"/>
          <p:cNvSpPr txBox="1"/>
          <p:nvPr/>
        </p:nvSpPr>
        <p:spPr>
          <a:xfrm>
            <a:off x="685800" y="160920"/>
            <a:ext cx="7772400" cy="76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Periodic Table of Elements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309" name="" descr=""/>
          <p:cNvPicPr/>
          <p:nvPr/>
        </p:nvPicPr>
        <p:blipFill>
          <a:blip r:embed="rId1"/>
          <a:stretch/>
        </p:blipFill>
        <p:spPr>
          <a:xfrm>
            <a:off x="380880" y="1066680"/>
            <a:ext cx="8379000" cy="5162760"/>
          </a:xfrm>
          <a:prstGeom prst="rect">
            <a:avLst/>
          </a:prstGeom>
          <a:ln>
            <a:noFill/>
          </a:ln>
        </p:spPr>
      </p:pic>
      <p:pic>
        <p:nvPicPr>
          <p:cNvPr id="310" name="" descr=""/>
          <p:cNvPicPr/>
          <p:nvPr/>
        </p:nvPicPr>
        <p:blipFill>
          <a:blip r:embed="rId2"/>
          <a:srcRect l="17242" t="30761" r="70030" b="52127"/>
          <a:stretch/>
        </p:blipFill>
        <p:spPr>
          <a:xfrm>
            <a:off x="457200" y="990720"/>
            <a:ext cx="3048120" cy="2523960"/>
          </a:xfrm>
          <a:prstGeom prst="rect">
            <a:avLst/>
          </a:prstGeom>
          <a:ln>
            <a:noFill/>
          </a:ln>
        </p:spPr>
      </p:pic>
      <p:grpSp>
        <p:nvGrpSpPr>
          <p:cNvPr id="311" name="Group 2"/>
          <p:cNvGrpSpPr/>
          <p:nvPr/>
        </p:nvGrpSpPr>
        <p:grpSpPr>
          <a:xfrm>
            <a:off x="2509920" y="1143000"/>
            <a:ext cx="3480840" cy="488520"/>
            <a:chOff x="2509920" y="1143000"/>
            <a:chExt cx="3480840" cy="488520"/>
          </a:xfrm>
        </p:grpSpPr>
        <p:sp>
          <p:nvSpPr>
            <p:cNvPr id="312" name="CustomShape 3"/>
            <p:cNvSpPr/>
            <p:nvPr/>
          </p:nvSpPr>
          <p:spPr>
            <a:xfrm>
              <a:off x="3885120" y="1143000"/>
              <a:ext cx="21056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Atomic number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3" name="CustomShape 4"/>
            <p:cNvSpPr/>
            <p:nvPr/>
          </p:nvSpPr>
          <p:spPr>
            <a:xfrm rot="21441000">
              <a:off x="2514240" y="1371240"/>
              <a:ext cx="1371600" cy="228600"/>
            </a:xfrm>
            <a:custGeom>
              <a:avLst/>
              <a:gdLst/>
              <a:ahLst/>
              <a:rect l="0" t="0" r="r" b="b"/>
              <a:pathLst>
                <a:path w="3812" h="638">
                  <a:moveTo>
                    <a:pt x="3811" y="157"/>
                  </a:moveTo>
                  <a:lnTo>
                    <a:pt x="952" y="160"/>
                  </a:lnTo>
                  <a:lnTo>
                    <a:pt x="951" y="0"/>
                  </a:lnTo>
                  <a:lnTo>
                    <a:pt x="0" y="320"/>
                  </a:lnTo>
                  <a:lnTo>
                    <a:pt x="952" y="637"/>
                  </a:lnTo>
                  <a:lnTo>
                    <a:pt x="951" y="478"/>
                  </a:lnTo>
                  <a:lnTo>
                    <a:pt x="3810" y="476"/>
                  </a:lnTo>
                  <a:lnTo>
                    <a:pt x="3811" y="157"/>
                  </a:lnTo>
                </a:path>
              </a:pathLst>
            </a:custGeom>
            <a:solidFill>
              <a:srgbClr val="ff9933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14" name="Group 5"/>
          <p:cNvGrpSpPr/>
          <p:nvPr/>
        </p:nvGrpSpPr>
        <p:grpSpPr>
          <a:xfrm>
            <a:off x="2515680" y="2446200"/>
            <a:ext cx="2284920" cy="970200"/>
            <a:chOff x="2515680" y="2446200"/>
            <a:chExt cx="2284920" cy="970200"/>
          </a:xfrm>
        </p:grpSpPr>
        <p:sp>
          <p:nvSpPr>
            <p:cNvPr id="315" name="CustomShape 6"/>
            <p:cNvSpPr/>
            <p:nvPr/>
          </p:nvSpPr>
          <p:spPr>
            <a:xfrm>
              <a:off x="3581280" y="2590920"/>
              <a:ext cx="1219320" cy="8254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Atomic mass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6" name="CustomShape 7"/>
            <p:cNvSpPr/>
            <p:nvPr/>
          </p:nvSpPr>
          <p:spPr>
            <a:xfrm rot="1161000">
              <a:off x="2521080" y="2629080"/>
              <a:ext cx="1143000" cy="228600"/>
            </a:xfrm>
            <a:custGeom>
              <a:avLst/>
              <a:gdLst/>
              <a:ahLst/>
              <a:rect l="0" t="0" r="r" b="b"/>
              <a:pathLst>
                <a:path w="3177" h="637">
                  <a:moveTo>
                    <a:pt x="3175" y="156"/>
                  </a:moveTo>
                  <a:lnTo>
                    <a:pt x="794" y="158"/>
                  </a:lnTo>
                  <a:lnTo>
                    <a:pt x="793" y="0"/>
                  </a:lnTo>
                  <a:lnTo>
                    <a:pt x="0" y="318"/>
                  </a:lnTo>
                  <a:lnTo>
                    <a:pt x="793" y="636"/>
                  </a:lnTo>
                  <a:lnTo>
                    <a:pt x="793" y="477"/>
                  </a:lnTo>
                  <a:lnTo>
                    <a:pt x="3176" y="474"/>
                  </a:lnTo>
                  <a:lnTo>
                    <a:pt x="3175" y="156"/>
                  </a:lnTo>
                </a:path>
              </a:pathLst>
            </a:custGeom>
            <a:solidFill>
              <a:srgbClr val="ff9933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317" name="Group 8"/>
          <p:cNvGrpSpPr/>
          <p:nvPr/>
        </p:nvGrpSpPr>
        <p:grpSpPr>
          <a:xfrm>
            <a:off x="2205000" y="1676520"/>
            <a:ext cx="3548520" cy="488520"/>
            <a:chOff x="2205000" y="1676520"/>
            <a:chExt cx="3548520" cy="488520"/>
          </a:xfrm>
        </p:grpSpPr>
        <p:sp>
          <p:nvSpPr>
            <p:cNvPr id="318" name="CustomShape 9"/>
            <p:cNvSpPr/>
            <p:nvPr/>
          </p:nvSpPr>
          <p:spPr>
            <a:xfrm>
              <a:off x="3579480" y="1676520"/>
              <a:ext cx="21740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Element symbol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9" name="CustomShape 10"/>
            <p:cNvSpPr/>
            <p:nvPr/>
          </p:nvSpPr>
          <p:spPr>
            <a:xfrm rot="21441000">
              <a:off x="2209320" y="1904760"/>
              <a:ext cx="1371600" cy="228600"/>
            </a:xfrm>
            <a:custGeom>
              <a:avLst/>
              <a:gdLst/>
              <a:ahLst/>
              <a:rect l="0" t="0" r="r" b="b"/>
              <a:pathLst>
                <a:path w="3813" h="638">
                  <a:moveTo>
                    <a:pt x="3812" y="157"/>
                  </a:moveTo>
                  <a:lnTo>
                    <a:pt x="952" y="160"/>
                  </a:lnTo>
                  <a:lnTo>
                    <a:pt x="952" y="0"/>
                  </a:lnTo>
                  <a:lnTo>
                    <a:pt x="0" y="320"/>
                  </a:lnTo>
                  <a:lnTo>
                    <a:pt x="953" y="637"/>
                  </a:lnTo>
                  <a:lnTo>
                    <a:pt x="952" y="478"/>
                  </a:lnTo>
                  <a:lnTo>
                    <a:pt x="3811" y="476"/>
                  </a:lnTo>
                  <a:lnTo>
                    <a:pt x="3812" y="157"/>
                  </a:lnTo>
                </a:path>
              </a:pathLst>
            </a:custGeom>
            <a:solidFill>
              <a:srgbClr val="ff9933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715" dur="indefinite" restart="never" nodeType="tmRoot">
          <p:childTnLst>
            <p:seq>
              <p:cTn id="716" dur="indefinite" nodeType="mainSeq">
                <p:childTnLst>
                  <p:par>
                    <p:cTn id="717" fill="hold">
                      <p:stCondLst>
                        <p:cond delay="indefinite"/>
                      </p:stCondLst>
                      <p:childTnLst>
                        <p:par>
                          <p:cTn id="718" fill="hold">
                            <p:stCondLst>
                              <p:cond delay="0"/>
                            </p:stCondLst>
                            <p:childTnLst>
                              <p:par>
                                <p:cTn id="719" nodeType="clickEffect" fill="hold" presetClass="entr" presetID="23" presetSubtype="27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21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2" dur="5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3" fill="hold">
                      <p:stCondLst>
                        <p:cond delay="indefinite"/>
                      </p:stCondLst>
                      <p:childTnLst>
                        <p:par>
                          <p:cTn id="724" fill="hold">
                            <p:stCondLst>
                              <p:cond delay="0"/>
                            </p:stCondLst>
                            <p:childTnLst>
                              <p:par>
                                <p:cTn id="7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8" fill="hold">
                      <p:stCondLst>
                        <p:cond delay="indefinite"/>
                      </p:stCondLst>
                      <p:childTnLst>
                        <p:par>
                          <p:cTn id="729" fill="hold">
                            <p:stCondLst>
                              <p:cond delay="0"/>
                            </p:stCondLst>
                            <p:childTnLst>
                              <p:par>
                                <p:cTn id="7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2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3" fill="hold">
                      <p:stCondLst>
                        <p:cond delay="indefinite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8" fill="hold">
                      <p:stCondLst>
                        <p:cond delay="indefinite"/>
                      </p:stCondLst>
                      <p:childTnLst>
                        <p:par>
                          <p:cTn id="739" fill="hold">
                            <p:stCondLst>
                              <p:cond delay="0"/>
                            </p:stCondLst>
                            <p:childTnLst>
                              <p:par>
                                <p:cTn id="740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741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3" nodeType="with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744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6" nodeType="with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74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9" nodeType="with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750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TextShape 1"/>
          <p:cNvSpPr txBox="1"/>
          <p:nvPr/>
        </p:nvSpPr>
        <p:spPr>
          <a:xfrm>
            <a:off x="685800" y="56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Review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21" name="TextShape 2"/>
          <p:cNvSpPr txBox="1"/>
          <p:nvPr/>
        </p:nvSpPr>
        <p:spPr>
          <a:xfrm>
            <a:off x="304920" y="1169280"/>
            <a:ext cx="8534160" cy="502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8000"/>
          </a:bodyPr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What is the atomic number of boron, B?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What is the atomic mass of silicon, Si?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How many protons does a chlorine atom have?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How many electrons does a neutral neon atom have?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atom with 6 protons, 6 neutrons, and 6 electrons be electrically neutral?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atom with 27 protons, 32 neutrons, and 27 electrons be electrically neutral?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Na atom with 10 electrons be electrically neutral?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52" dur="indefinite" restart="never" nodeType="tmRoot">
          <p:childTnLst>
            <p:seq>
              <p:cTn id="753" dur="indefinite" nodeType="mainSeq">
                <p:childTnLst>
                  <p:par>
                    <p:cTn id="754" fill="hold">
                      <p:stCondLst>
                        <p:cond delay="indefinite"/>
                      </p:stCondLst>
                      <p:childTnLst>
                        <p:par>
                          <p:cTn id="755" fill="hold">
                            <p:stCondLst>
                              <p:cond delay="0"/>
                            </p:stCondLst>
                            <p:childTnLst>
                              <p:par>
                                <p:cTn id="7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8" dur="500"/>
                                        <p:tgtEl>
                                          <p:spTgt spid="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9" fill="hold">
                      <p:stCondLst>
                        <p:cond delay="indefinite"/>
                      </p:stCondLst>
                      <p:childTnLst>
                        <p:par>
                          <p:cTn id="760" fill="hold">
                            <p:stCondLst>
                              <p:cond delay="0"/>
                            </p:stCondLst>
                            <p:childTnLst>
                              <p:par>
                                <p:cTn id="7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3" dur="500"/>
                                        <p:tgtEl>
                                          <p:spTgt spid="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4" fill="hold">
                      <p:stCondLst>
                        <p:cond delay="indefinite"/>
                      </p:stCondLst>
                      <p:childTnLst>
                        <p:par>
                          <p:cTn id="765" fill="hold">
                            <p:stCondLst>
                              <p:cond delay="0"/>
                            </p:stCondLst>
                            <p:childTnLst>
                              <p:par>
                                <p:cTn id="7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8" dur="500"/>
                                        <p:tgtEl>
                                          <p:spTgt spid="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9" fill="hold">
                      <p:stCondLst>
                        <p:cond delay="indefinite"/>
                      </p:stCondLst>
                      <p:childTnLst>
                        <p:par>
                          <p:cTn id="770" fill="hold">
                            <p:stCondLst>
                              <p:cond delay="0"/>
                            </p:stCondLst>
                            <p:childTnLst>
                              <p:par>
                                <p:cTn id="77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3" dur="500"/>
                                        <p:tgtEl>
                                          <p:spTgt spid="3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4" fill="hold">
                      <p:stCondLst>
                        <p:cond delay="indefinite"/>
                      </p:stCondLst>
                      <p:childTnLst>
                        <p:par>
                          <p:cTn id="775" fill="hold">
                            <p:stCondLst>
                              <p:cond delay="0"/>
                            </p:stCondLst>
                            <p:childTnLst>
                              <p:par>
                                <p:cTn id="77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8" dur="500"/>
                                        <p:tgtEl>
                                          <p:spTgt spid="3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9" fill="hold">
                      <p:stCondLst>
                        <p:cond delay="indefinite"/>
                      </p:stCondLst>
                      <p:childTnLst>
                        <p:par>
                          <p:cTn id="780" fill="hold">
                            <p:stCondLst>
                              <p:cond delay="0"/>
                            </p:stCondLst>
                            <p:childTnLst>
                              <p:par>
                                <p:cTn id="7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3" dur="500"/>
                                        <p:tgtEl>
                                          <p:spTgt spid="3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4" fill="hold">
                      <p:stCondLst>
                        <p:cond delay="indefinite"/>
                      </p:stCondLst>
                      <p:childTnLst>
                        <p:par>
                          <p:cTn id="785" fill="hold">
                            <p:stCondLst>
                              <p:cond delay="0"/>
                            </p:stCondLst>
                            <p:childTnLst>
                              <p:par>
                                <p:cTn id="7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8" dur="500"/>
                                        <p:tgtEl>
                                          <p:spTgt spid="3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extShape 1"/>
          <p:cNvSpPr txBox="1"/>
          <p:nvPr/>
        </p:nvSpPr>
        <p:spPr>
          <a:xfrm>
            <a:off x="685800" y="2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Review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23" name="TextShape 2"/>
          <p:cNvSpPr txBox="1"/>
          <p:nvPr/>
        </p:nvSpPr>
        <p:spPr>
          <a:xfrm>
            <a:off x="304920" y="1097280"/>
            <a:ext cx="8534160" cy="5212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What is the atomic number of boron, B?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What is the atomic mass of silicon, Si?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28.09 amu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How many protons does a chlorine atom have?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17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How many electrons does a neutral neon atom have?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10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atom with 6 protons, 6 neutrons and 6 electrons be electrically neutral? 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Yes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atom with 27 protons, 32 neutrons, and 27 electrons be electrically neutral?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Yes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Will an Na atom with 10 electrons be electrically neutral? 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No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89" dur="indefinite" restart="never" nodeType="tmRoot">
          <p:childTnLst>
            <p:seq>
              <p:cTn id="790" dur="indefinite" nodeType="mainSeq">
                <p:childTnLst>
                  <p:par>
                    <p:cTn id="791" fill="hold">
                      <p:stCondLst>
                        <p:cond delay="indefinite"/>
                      </p:stCondLst>
                      <p:childTnLst>
                        <p:par>
                          <p:cTn id="792" fill="hold">
                            <p:stCondLst>
                              <p:cond delay="0"/>
                            </p:stCondLst>
                            <p:childTnLst>
                              <p:par>
                                <p:cTn id="7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5" dur="500"/>
                                        <p:tgtEl>
                                          <p:spTgt spid="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6" fill="hold">
                      <p:stCondLst>
                        <p:cond delay="indefinite"/>
                      </p:stCondLst>
                      <p:childTnLst>
                        <p:par>
                          <p:cTn id="797" fill="hold">
                            <p:stCondLst>
                              <p:cond delay="0"/>
                            </p:stCondLst>
                            <p:childTnLst>
                              <p:par>
                                <p:cTn id="7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0" dur="500"/>
                                        <p:tgtEl>
                                          <p:spTgt spid="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1" fill="hold">
                      <p:stCondLst>
                        <p:cond delay="indefinite"/>
                      </p:stCondLst>
                      <p:childTnLst>
                        <p:par>
                          <p:cTn id="802" fill="hold">
                            <p:stCondLst>
                              <p:cond delay="0"/>
                            </p:stCondLst>
                            <p:childTnLst>
                              <p:par>
                                <p:cTn id="8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5" dur="500"/>
                                        <p:tgtEl>
                                          <p:spTgt spid="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6" fill="hold">
                      <p:stCondLst>
                        <p:cond delay="indefinite"/>
                      </p:stCondLst>
                      <p:childTnLst>
                        <p:par>
                          <p:cTn id="807" fill="hold">
                            <p:stCondLst>
                              <p:cond delay="0"/>
                            </p:stCondLst>
                            <p:childTnLst>
                              <p:par>
                                <p:cTn id="8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0" dur="500"/>
                                        <p:tgtEl>
                                          <p:spTgt spid="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1" fill="hold">
                      <p:stCondLst>
                        <p:cond delay="indefinite"/>
                      </p:stCondLst>
                      <p:childTnLst>
                        <p:par>
                          <p:cTn id="812" fill="hold">
                            <p:stCondLst>
                              <p:cond delay="0"/>
                            </p:stCondLst>
                            <p:childTnLst>
                              <p:par>
                                <p:cTn id="8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5" dur="500"/>
                                        <p:tgtEl>
                                          <p:spTgt spid="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0" dur="500"/>
                                        <p:tgtEl>
                                          <p:spTgt spid="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1" fill="hold">
                      <p:stCondLst>
                        <p:cond delay="indefinite"/>
                      </p:stCondLst>
                      <p:childTnLst>
                        <p:par>
                          <p:cTn id="822" fill="hold">
                            <p:stCondLst>
                              <p:cond delay="0"/>
                            </p:stCondLst>
                            <p:childTnLst>
                              <p:par>
                                <p:cTn id="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5" dur="500"/>
                                        <p:tgtEl>
                                          <p:spTgt spid="3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extShape 1"/>
          <p:cNvSpPr txBox="1"/>
          <p:nvPr/>
        </p:nvSpPr>
        <p:spPr>
          <a:xfrm>
            <a:off x="1371600" y="151920"/>
            <a:ext cx="6324480" cy="838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Periodicity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25" name="CustomShape 2"/>
          <p:cNvSpPr/>
          <p:nvPr/>
        </p:nvSpPr>
        <p:spPr>
          <a:xfrm>
            <a:off x="116352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6" name="CustomShape 3"/>
          <p:cNvSpPr/>
          <p:nvPr/>
        </p:nvSpPr>
        <p:spPr>
          <a:xfrm>
            <a:off x="268776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CustomShape 4"/>
          <p:cNvSpPr/>
          <p:nvPr/>
        </p:nvSpPr>
        <p:spPr>
          <a:xfrm>
            <a:off x="154476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8" name="CustomShape 5"/>
          <p:cNvSpPr/>
          <p:nvPr/>
        </p:nvSpPr>
        <p:spPr>
          <a:xfrm>
            <a:off x="230652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29" name="CustomShape 6"/>
          <p:cNvSpPr/>
          <p:nvPr/>
        </p:nvSpPr>
        <p:spPr>
          <a:xfrm>
            <a:off x="192564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0" name="CustomShape 7"/>
          <p:cNvSpPr/>
          <p:nvPr/>
        </p:nvSpPr>
        <p:spPr>
          <a:xfrm>
            <a:off x="306864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1" name="CustomShape 8"/>
          <p:cNvSpPr/>
          <p:nvPr/>
        </p:nvSpPr>
        <p:spPr>
          <a:xfrm>
            <a:off x="344952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2" name="CustomShape 9"/>
          <p:cNvSpPr/>
          <p:nvPr/>
        </p:nvSpPr>
        <p:spPr>
          <a:xfrm>
            <a:off x="383076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CustomShape 10"/>
          <p:cNvSpPr/>
          <p:nvPr/>
        </p:nvSpPr>
        <p:spPr>
          <a:xfrm>
            <a:off x="459252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CustomShape 11"/>
          <p:cNvSpPr/>
          <p:nvPr/>
        </p:nvSpPr>
        <p:spPr>
          <a:xfrm>
            <a:off x="116352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5" name="CustomShape 12"/>
          <p:cNvSpPr/>
          <p:nvPr/>
        </p:nvSpPr>
        <p:spPr>
          <a:xfrm>
            <a:off x="268776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CustomShape 13"/>
          <p:cNvSpPr/>
          <p:nvPr/>
        </p:nvSpPr>
        <p:spPr>
          <a:xfrm>
            <a:off x="154476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CustomShape 14"/>
          <p:cNvSpPr/>
          <p:nvPr/>
        </p:nvSpPr>
        <p:spPr>
          <a:xfrm>
            <a:off x="230652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CustomShape 15"/>
          <p:cNvSpPr/>
          <p:nvPr/>
        </p:nvSpPr>
        <p:spPr>
          <a:xfrm>
            <a:off x="192564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16"/>
          <p:cNvSpPr/>
          <p:nvPr/>
        </p:nvSpPr>
        <p:spPr>
          <a:xfrm>
            <a:off x="306864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0" name="CustomShape 17"/>
          <p:cNvSpPr/>
          <p:nvPr/>
        </p:nvSpPr>
        <p:spPr>
          <a:xfrm>
            <a:off x="344952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1" name="CustomShape 18"/>
          <p:cNvSpPr/>
          <p:nvPr/>
        </p:nvSpPr>
        <p:spPr>
          <a:xfrm>
            <a:off x="383076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2" name="CustomShape 19"/>
          <p:cNvSpPr/>
          <p:nvPr/>
        </p:nvSpPr>
        <p:spPr>
          <a:xfrm>
            <a:off x="421164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3" name="CustomShape 20"/>
          <p:cNvSpPr/>
          <p:nvPr/>
        </p:nvSpPr>
        <p:spPr>
          <a:xfrm>
            <a:off x="459252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4" name="CustomShape 21"/>
          <p:cNvSpPr/>
          <p:nvPr/>
        </p:nvSpPr>
        <p:spPr>
          <a:xfrm>
            <a:off x="497376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5" name="CustomShape 22"/>
          <p:cNvSpPr/>
          <p:nvPr/>
        </p:nvSpPr>
        <p:spPr>
          <a:xfrm>
            <a:off x="535464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6" name="CustomShape 23"/>
          <p:cNvSpPr/>
          <p:nvPr/>
        </p:nvSpPr>
        <p:spPr>
          <a:xfrm>
            <a:off x="573552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24"/>
          <p:cNvSpPr/>
          <p:nvPr/>
        </p:nvSpPr>
        <p:spPr>
          <a:xfrm>
            <a:off x="611676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CustomShape 25"/>
          <p:cNvSpPr/>
          <p:nvPr/>
        </p:nvSpPr>
        <p:spPr>
          <a:xfrm>
            <a:off x="6497640" y="4287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CustomShape 26"/>
          <p:cNvSpPr/>
          <p:nvPr/>
        </p:nvSpPr>
        <p:spPr>
          <a:xfrm>
            <a:off x="6878520" y="428796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CustomShape 27"/>
          <p:cNvSpPr/>
          <p:nvPr/>
        </p:nvSpPr>
        <p:spPr>
          <a:xfrm>
            <a:off x="7259760" y="4287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CustomShape 28"/>
          <p:cNvSpPr/>
          <p:nvPr/>
        </p:nvSpPr>
        <p:spPr>
          <a:xfrm>
            <a:off x="7640640" y="4287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29"/>
          <p:cNvSpPr/>
          <p:nvPr/>
        </p:nvSpPr>
        <p:spPr>
          <a:xfrm>
            <a:off x="116352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CustomShape 30"/>
          <p:cNvSpPr/>
          <p:nvPr/>
        </p:nvSpPr>
        <p:spPr>
          <a:xfrm>
            <a:off x="268776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CustomShape 31"/>
          <p:cNvSpPr/>
          <p:nvPr/>
        </p:nvSpPr>
        <p:spPr>
          <a:xfrm>
            <a:off x="154476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5" name="CustomShape 32"/>
          <p:cNvSpPr/>
          <p:nvPr/>
        </p:nvSpPr>
        <p:spPr>
          <a:xfrm>
            <a:off x="230652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6" name="CustomShape 33"/>
          <p:cNvSpPr/>
          <p:nvPr/>
        </p:nvSpPr>
        <p:spPr>
          <a:xfrm>
            <a:off x="192564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7" name="CustomShape 34"/>
          <p:cNvSpPr/>
          <p:nvPr/>
        </p:nvSpPr>
        <p:spPr>
          <a:xfrm>
            <a:off x="306864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8" name="CustomShape 35"/>
          <p:cNvSpPr/>
          <p:nvPr/>
        </p:nvSpPr>
        <p:spPr>
          <a:xfrm>
            <a:off x="344952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36"/>
          <p:cNvSpPr/>
          <p:nvPr/>
        </p:nvSpPr>
        <p:spPr>
          <a:xfrm>
            <a:off x="383076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CustomShape 37"/>
          <p:cNvSpPr/>
          <p:nvPr/>
        </p:nvSpPr>
        <p:spPr>
          <a:xfrm>
            <a:off x="421164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CustomShape 38"/>
          <p:cNvSpPr/>
          <p:nvPr/>
        </p:nvSpPr>
        <p:spPr>
          <a:xfrm>
            <a:off x="459252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CustomShape 39"/>
          <p:cNvSpPr/>
          <p:nvPr/>
        </p:nvSpPr>
        <p:spPr>
          <a:xfrm>
            <a:off x="497376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3" name="CustomShape 40"/>
          <p:cNvSpPr/>
          <p:nvPr/>
        </p:nvSpPr>
        <p:spPr>
          <a:xfrm>
            <a:off x="535464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CustomShape 41"/>
          <p:cNvSpPr/>
          <p:nvPr/>
        </p:nvSpPr>
        <p:spPr>
          <a:xfrm>
            <a:off x="573552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CustomShape 42"/>
          <p:cNvSpPr/>
          <p:nvPr/>
        </p:nvSpPr>
        <p:spPr>
          <a:xfrm>
            <a:off x="6116760" y="3906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6" name="CustomShape 43"/>
          <p:cNvSpPr/>
          <p:nvPr/>
        </p:nvSpPr>
        <p:spPr>
          <a:xfrm>
            <a:off x="6497640" y="390672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7" name="CustomShape 44"/>
          <p:cNvSpPr/>
          <p:nvPr/>
        </p:nvSpPr>
        <p:spPr>
          <a:xfrm>
            <a:off x="6878520" y="390672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8" name="CustomShape 45"/>
          <p:cNvSpPr/>
          <p:nvPr/>
        </p:nvSpPr>
        <p:spPr>
          <a:xfrm>
            <a:off x="7259760" y="3906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69" name="CustomShape 46"/>
          <p:cNvSpPr/>
          <p:nvPr/>
        </p:nvSpPr>
        <p:spPr>
          <a:xfrm>
            <a:off x="7640640" y="3906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0" name="CustomShape 47"/>
          <p:cNvSpPr/>
          <p:nvPr/>
        </p:nvSpPr>
        <p:spPr>
          <a:xfrm>
            <a:off x="4211640" y="4668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1" name="CustomShape 48"/>
          <p:cNvSpPr/>
          <p:nvPr/>
        </p:nvSpPr>
        <p:spPr>
          <a:xfrm>
            <a:off x="116352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2" name="CustomShape 49"/>
          <p:cNvSpPr/>
          <p:nvPr/>
        </p:nvSpPr>
        <p:spPr>
          <a:xfrm>
            <a:off x="268776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3" name="CustomShape 50"/>
          <p:cNvSpPr/>
          <p:nvPr/>
        </p:nvSpPr>
        <p:spPr>
          <a:xfrm>
            <a:off x="154476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4" name="CustomShape 51"/>
          <p:cNvSpPr/>
          <p:nvPr/>
        </p:nvSpPr>
        <p:spPr>
          <a:xfrm>
            <a:off x="230652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5" name="CustomShape 52"/>
          <p:cNvSpPr/>
          <p:nvPr/>
        </p:nvSpPr>
        <p:spPr>
          <a:xfrm>
            <a:off x="192564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6" name="CustomShape 53"/>
          <p:cNvSpPr/>
          <p:nvPr/>
        </p:nvSpPr>
        <p:spPr>
          <a:xfrm>
            <a:off x="306864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7" name="CustomShape 54"/>
          <p:cNvSpPr/>
          <p:nvPr/>
        </p:nvSpPr>
        <p:spPr>
          <a:xfrm>
            <a:off x="344952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8" name="CustomShape 55"/>
          <p:cNvSpPr/>
          <p:nvPr/>
        </p:nvSpPr>
        <p:spPr>
          <a:xfrm>
            <a:off x="383076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79" name="CustomShape 56"/>
          <p:cNvSpPr/>
          <p:nvPr/>
        </p:nvSpPr>
        <p:spPr>
          <a:xfrm>
            <a:off x="421164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0" name="CustomShape 57"/>
          <p:cNvSpPr/>
          <p:nvPr/>
        </p:nvSpPr>
        <p:spPr>
          <a:xfrm>
            <a:off x="459252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1" name="CustomShape 58"/>
          <p:cNvSpPr/>
          <p:nvPr/>
        </p:nvSpPr>
        <p:spPr>
          <a:xfrm>
            <a:off x="497376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2" name="CustomShape 59"/>
          <p:cNvSpPr/>
          <p:nvPr/>
        </p:nvSpPr>
        <p:spPr>
          <a:xfrm>
            <a:off x="535464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CustomShape 60"/>
          <p:cNvSpPr/>
          <p:nvPr/>
        </p:nvSpPr>
        <p:spPr>
          <a:xfrm>
            <a:off x="5735520" y="352584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CustomShape 61"/>
          <p:cNvSpPr/>
          <p:nvPr/>
        </p:nvSpPr>
        <p:spPr>
          <a:xfrm>
            <a:off x="6116760" y="352584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CustomShape 62"/>
          <p:cNvSpPr/>
          <p:nvPr/>
        </p:nvSpPr>
        <p:spPr>
          <a:xfrm>
            <a:off x="6497640" y="352584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6" name="CustomShape 63"/>
          <p:cNvSpPr/>
          <p:nvPr/>
        </p:nvSpPr>
        <p:spPr>
          <a:xfrm>
            <a:off x="6878520" y="3525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7" name="CustomShape 64"/>
          <p:cNvSpPr/>
          <p:nvPr/>
        </p:nvSpPr>
        <p:spPr>
          <a:xfrm>
            <a:off x="7259760" y="3525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CustomShape 65"/>
          <p:cNvSpPr/>
          <p:nvPr/>
        </p:nvSpPr>
        <p:spPr>
          <a:xfrm>
            <a:off x="7640640" y="3525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9" name="CustomShape 66"/>
          <p:cNvSpPr/>
          <p:nvPr/>
        </p:nvSpPr>
        <p:spPr>
          <a:xfrm>
            <a:off x="1163520" y="3144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CustomShape 67"/>
          <p:cNvSpPr/>
          <p:nvPr/>
        </p:nvSpPr>
        <p:spPr>
          <a:xfrm>
            <a:off x="1544760" y="3144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1" name="CustomShape 68"/>
          <p:cNvSpPr/>
          <p:nvPr/>
        </p:nvSpPr>
        <p:spPr>
          <a:xfrm>
            <a:off x="5735520" y="31449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2" name="CustomShape 69"/>
          <p:cNvSpPr/>
          <p:nvPr/>
        </p:nvSpPr>
        <p:spPr>
          <a:xfrm>
            <a:off x="6116760" y="314496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3" name="CustomShape 70"/>
          <p:cNvSpPr/>
          <p:nvPr/>
        </p:nvSpPr>
        <p:spPr>
          <a:xfrm>
            <a:off x="6497640" y="3144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CustomShape 71"/>
          <p:cNvSpPr/>
          <p:nvPr/>
        </p:nvSpPr>
        <p:spPr>
          <a:xfrm>
            <a:off x="6878520" y="3144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5" name="CustomShape 72"/>
          <p:cNvSpPr/>
          <p:nvPr/>
        </p:nvSpPr>
        <p:spPr>
          <a:xfrm>
            <a:off x="7259760" y="3144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CustomShape 73"/>
          <p:cNvSpPr/>
          <p:nvPr/>
        </p:nvSpPr>
        <p:spPr>
          <a:xfrm>
            <a:off x="7640640" y="314496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7" name="CustomShape 74"/>
          <p:cNvSpPr/>
          <p:nvPr/>
        </p:nvSpPr>
        <p:spPr>
          <a:xfrm>
            <a:off x="1163520" y="2763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8" name="CustomShape 75"/>
          <p:cNvSpPr/>
          <p:nvPr/>
        </p:nvSpPr>
        <p:spPr>
          <a:xfrm>
            <a:off x="1544760" y="276372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9" name="CustomShape 76"/>
          <p:cNvSpPr/>
          <p:nvPr/>
        </p:nvSpPr>
        <p:spPr>
          <a:xfrm>
            <a:off x="5735520" y="276372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0" name="CustomShape 77"/>
          <p:cNvSpPr/>
          <p:nvPr/>
        </p:nvSpPr>
        <p:spPr>
          <a:xfrm>
            <a:off x="6116760" y="2763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1" name="CustomShape 78"/>
          <p:cNvSpPr/>
          <p:nvPr/>
        </p:nvSpPr>
        <p:spPr>
          <a:xfrm>
            <a:off x="6497640" y="2763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2" name="CustomShape 79"/>
          <p:cNvSpPr/>
          <p:nvPr/>
        </p:nvSpPr>
        <p:spPr>
          <a:xfrm>
            <a:off x="6878520" y="2763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3" name="CustomShape 80"/>
          <p:cNvSpPr/>
          <p:nvPr/>
        </p:nvSpPr>
        <p:spPr>
          <a:xfrm>
            <a:off x="7259760" y="2763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4" name="CustomShape 81"/>
          <p:cNvSpPr/>
          <p:nvPr/>
        </p:nvSpPr>
        <p:spPr>
          <a:xfrm>
            <a:off x="7640640" y="276372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5" name="CustomShape 82"/>
          <p:cNvSpPr/>
          <p:nvPr/>
        </p:nvSpPr>
        <p:spPr>
          <a:xfrm>
            <a:off x="7640640" y="2382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6" name="CustomShape 83"/>
          <p:cNvSpPr/>
          <p:nvPr/>
        </p:nvSpPr>
        <p:spPr>
          <a:xfrm>
            <a:off x="1163520" y="2382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7" name="Line 84"/>
          <p:cNvSpPr/>
          <p:nvPr/>
        </p:nvSpPr>
        <p:spPr>
          <a:xfrm>
            <a:off x="5729400" y="3138480"/>
            <a:ext cx="38088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8" name="Line 85"/>
          <p:cNvSpPr/>
          <p:nvPr/>
        </p:nvSpPr>
        <p:spPr>
          <a:xfrm>
            <a:off x="6110280" y="3138480"/>
            <a:ext cx="0" cy="38088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9" name="Line 86"/>
          <p:cNvSpPr/>
          <p:nvPr/>
        </p:nvSpPr>
        <p:spPr>
          <a:xfrm>
            <a:off x="6110280" y="3519360"/>
            <a:ext cx="38088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0" name="Line 87"/>
          <p:cNvSpPr/>
          <p:nvPr/>
        </p:nvSpPr>
        <p:spPr>
          <a:xfrm>
            <a:off x="6491160" y="3519360"/>
            <a:ext cx="0" cy="38124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1" name="Line 88"/>
          <p:cNvSpPr/>
          <p:nvPr/>
        </p:nvSpPr>
        <p:spPr>
          <a:xfrm>
            <a:off x="6491160" y="3900600"/>
            <a:ext cx="38124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2" name="Line 89"/>
          <p:cNvSpPr/>
          <p:nvPr/>
        </p:nvSpPr>
        <p:spPr>
          <a:xfrm>
            <a:off x="6872400" y="3900600"/>
            <a:ext cx="0" cy="38088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3" name="Line 90"/>
          <p:cNvSpPr/>
          <p:nvPr/>
        </p:nvSpPr>
        <p:spPr>
          <a:xfrm>
            <a:off x="6872400" y="4281480"/>
            <a:ext cx="38088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4" name="Line 91"/>
          <p:cNvSpPr/>
          <p:nvPr/>
        </p:nvSpPr>
        <p:spPr>
          <a:xfrm>
            <a:off x="7253280" y="4281480"/>
            <a:ext cx="0" cy="38088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5" name="CustomShape 92"/>
          <p:cNvSpPr/>
          <p:nvPr/>
        </p:nvSpPr>
        <p:spPr>
          <a:xfrm>
            <a:off x="2992320" y="1316160"/>
            <a:ext cx="368280" cy="368280"/>
          </a:xfrm>
          <a:prstGeom prst="rect">
            <a:avLst/>
          </a:prstGeom>
          <a:solidFill>
            <a:srgbClr val="a2c1fe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6" name="CustomShape 93"/>
          <p:cNvSpPr/>
          <p:nvPr/>
        </p:nvSpPr>
        <p:spPr>
          <a:xfrm>
            <a:off x="3385440" y="1295280"/>
            <a:ext cx="137772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Metal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7" name="CustomShape 94"/>
          <p:cNvSpPr/>
          <p:nvPr/>
        </p:nvSpPr>
        <p:spPr>
          <a:xfrm>
            <a:off x="2992320" y="1849320"/>
            <a:ext cx="368280" cy="36828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8" name="CustomShape 95"/>
          <p:cNvSpPr/>
          <p:nvPr/>
        </p:nvSpPr>
        <p:spPr>
          <a:xfrm>
            <a:off x="3347280" y="1828800"/>
            <a:ext cx="192780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Metalloid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9" name="CustomShape 96"/>
          <p:cNvSpPr/>
          <p:nvPr/>
        </p:nvSpPr>
        <p:spPr>
          <a:xfrm>
            <a:off x="2992320" y="2382840"/>
            <a:ext cx="368280" cy="368280"/>
          </a:xfrm>
          <a:prstGeom prst="rect">
            <a:avLst/>
          </a:prstGeom>
          <a:solidFill>
            <a:srgbClr val="ff00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0" name="CustomShape 97"/>
          <p:cNvSpPr/>
          <p:nvPr/>
        </p:nvSpPr>
        <p:spPr>
          <a:xfrm>
            <a:off x="3310200" y="2362320"/>
            <a:ext cx="201924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Nonmetal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421" name="Group 98"/>
          <p:cNvGrpSpPr/>
          <p:nvPr/>
        </p:nvGrpSpPr>
        <p:grpSpPr>
          <a:xfrm>
            <a:off x="2673360" y="5340240"/>
            <a:ext cx="5321160" cy="749520"/>
            <a:chOff x="2673360" y="5340240"/>
            <a:chExt cx="5321160" cy="749520"/>
          </a:xfrm>
        </p:grpSpPr>
        <p:sp>
          <p:nvSpPr>
            <p:cNvPr id="422" name="CustomShape 99"/>
            <p:cNvSpPr/>
            <p:nvPr/>
          </p:nvSpPr>
          <p:spPr>
            <a:xfrm>
              <a:off x="419724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3" name="CustomShape 100"/>
            <p:cNvSpPr/>
            <p:nvPr/>
          </p:nvSpPr>
          <p:spPr>
            <a:xfrm>
              <a:off x="457848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4" name="CustomShape 101"/>
            <p:cNvSpPr/>
            <p:nvPr/>
          </p:nvSpPr>
          <p:spPr>
            <a:xfrm>
              <a:off x="495936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5" name="CustomShape 102"/>
            <p:cNvSpPr/>
            <p:nvPr/>
          </p:nvSpPr>
          <p:spPr>
            <a:xfrm>
              <a:off x="534024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6" name="CustomShape 103"/>
            <p:cNvSpPr/>
            <p:nvPr/>
          </p:nvSpPr>
          <p:spPr>
            <a:xfrm>
              <a:off x="572148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7" name="CustomShape 104"/>
            <p:cNvSpPr/>
            <p:nvPr/>
          </p:nvSpPr>
          <p:spPr>
            <a:xfrm>
              <a:off x="610236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8" name="CustomShape 105"/>
            <p:cNvSpPr/>
            <p:nvPr/>
          </p:nvSpPr>
          <p:spPr>
            <a:xfrm>
              <a:off x="648324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29" name="CustomShape 106"/>
            <p:cNvSpPr/>
            <p:nvPr/>
          </p:nvSpPr>
          <p:spPr>
            <a:xfrm>
              <a:off x="686448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0" name="CustomShape 107"/>
            <p:cNvSpPr/>
            <p:nvPr/>
          </p:nvSpPr>
          <p:spPr>
            <a:xfrm>
              <a:off x="724536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1" name="CustomShape 108"/>
            <p:cNvSpPr/>
            <p:nvPr/>
          </p:nvSpPr>
          <p:spPr>
            <a:xfrm>
              <a:off x="762624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2" name="CustomShape 109"/>
            <p:cNvSpPr/>
            <p:nvPr/>
          </p:nvSpPr>
          <p:spPr>
            <a:xfrm>
              <a:off x="419724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3" name="CustomShape 110"/>
            <p:cNvSpPr/>
            <p:nvPr/>
          </p:nvSpPr>
          <p:spPr>
            <a:xfrm>
              <a:off x="457848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4" name="CustomShape 111"/>
            <p:cNvSpPr/>
            <p:nvPr/>
          </p:nvSpPr>
          <p:spPr>
            <a:xfrm>
              <a:off x="495936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5" name="CustomShape 112"/>
            <p:cNvSpPr/>
            <p:nvPr/>
          </p:nvSpPr>
          <p:spPr>
            <a:xfrm>
              <a:off x="534024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6" name="CustomShape 113"/>
            <p:cNvSpPr/>
            <p:nvPr/>
          </p:nvSpPr>
          <p:spPr>
            <a:xfrm>
              <a:off x="572148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7" name="CustomShape 114"/>
            <p:cNvSpPr/>
            <p:nvPr/>
          </p:nvSpPr>
          <p:spPr>
            <a:xfrm>
              <a:off x="610236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8" name="CustomShape 115"/>
            <p:cNvSpPr/>
            <p:nvPr/>
          </p:nvSpPr>
          <p:spPr>
            <a:xfrm>
              <a:off x="648324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39" name="CustomShape 116"/>
            <p:cNvSpPr/>
            <p:nvPr/>
          </p:nvSpPr>
          <p:spPr>
            <a:xfrm>
              <a:off x="686448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0" name="CustomShape 117"/>
            <p:cNvSpPr/>
            <p:nvPr/>
          </p:nvSpPr>
          <p:spPr>
            <a:xfrm>
              <a:off x="724536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1" name="CustomShape 118"/>
            <p:cNvSpPr/>
            <p:nvPr/>
          </p:nvSpPr>
          <p:spPr>
            <a:xfrm>
              <a:off x="762624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2" name="CustomShape 119"/>
            <p:cNvSpPr/>
            <p:nvPr/>
          </p:nvSpPr>
          <p:spPr>
            <a:xfrm>
              <a:off x="381636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3" name="CustomShape 120"/>
            <p:cNvSpPr/>
            <p:nvPr/>
          </p:nvSpPr>
          <p:spPr>
            <a:xfrm>
              <a:off x="381636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4" name="CustomShape 121"/>
            <p:cNvSpPr/>
            <p:nvPr/>
          </p:nvSpPr>
          <p:spPr>
            <a:xfrm>
              <a:off x="343548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5" name="CustomShape 122"/>
            <p:cNvSpPr/>
            <p:nvPr/>
          </p:nvSpPr>
          <p:spPr>
            <a:xfrm>
              <a:off x="343548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6" name="CustomShape 123"/>
            <p:cNvSpPr/>
            <p:nvPr/>
          </p:nvSpPr>
          <p:spPr>
            <a:xfrm>
              <a:off x="305424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7" name="CustomShape 124"/>
            <p:cNvSpPr/>
            <p:nvPr/>
          </p:nvSpPr>
          <p:spPr>
            <a:xfrm>
              <a:off x="305424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8" name="CustomShape 125"/>
            <p:cNvSpPr/>
            <p:nvPr/>
          </p:nvSpPr>
          <p:spPr>
            <a:xfrm>
              <a:off x="2673360" y="534024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9" name="CustomShape 126"/>
            <p:cNvSpPr/>
            <p:nvPr/>
          </p:nvSpPr>
          <p:spPr>
            <a:xfrm>
              <a:off x="2673360" y="57214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TextShape 1"/>
          <p:cNvSpPr txBox="1"/>
          <p:nvPr/>
        </p:nvSpPr>
        <p:spPr>
          <a:xfrm>
            <a:off x="685800" y="22860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Metals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1" name="TextShape 2"/>
          <p:cNvSpPr txBox="1"/>
          <p:nvPr/>
        </p:nvSpPr>
        <p:spPr>
          <a:xfrm>
            <a:off x="304920" y="990360"/>
            <a:ext cx="6248160" cy="5257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Solids at room temperature, except Hg.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Reflective surface.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Shiny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Conduct heat.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Conduct electricity.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Malleable.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Can be shaped.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Ductile.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Drawn or pulled into wires.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Lose electrons and form cations in reactions.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About 75% of the elements are metals.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Lower left on the table.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52" name="" descr=""/>
          <p:cNvPicPr/>
          <p:nvPr/>
        </p:nvPicPr>
        <p:blipFill>
          <a:blip r:embed="rId1"/>
          <a:stretch/>
        </p:blipFill>
        <p:spPr>
          <a:xfrm>
            <a:off x="6400800" y="3505320"/>
            <a:ext cx="2212920" cy="2743200"/>
          </a:xfrm>
          <a:prstGeom prst="rect">
            <a:avLst/>
          </a:prstGeom>
          <a:ln>
            <a:noFill/>
          </a:ln>
        </p:spPr>
      </p:pic>
      <p:pic>
        <p:nvPicPr>
          <p:cNvPr id="453" name="" descr=""/>
          <p:cNvPicPr/>
          <p:nvPr/>
        </p:nvPicPr>
        <p:blipFill>
          <a:blip r:embed="rId2"/>
          <a:stretch/>
        </p:blipFill>
        <p:spPr>
          <a:xfrm>
            <a:off x="6705720" y="228600"/>
            <a:ext cx="1630080" cy="30099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826" dur="indefinite" restart="never" nodeType="tmRoot">
          <p:childTnLst>
            <p:seq>
              <p:cTn id="827" dur="indefinite" nodeType="mainSeq">
                <p:childTnLst>
                  <p:par>
                    <p:cTn id="828" fill="hold">
                      <p:stCondLst>
                        <p:cond delay="indefinite"/>
                      </p:stCondLst>
                      <p:childTnLst>
                        <p:par>
                          <p:cTn id="829" fill="hold">
                            <p:stCondLst>
                              <p:cond delay="0"/>
                            </p:stCondLst>
                            <p:childTnLst>
                              <p:par>
                                <p:cTn id="8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2" dur="500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3" nodeType="with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5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6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nodeType="with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9" dur="5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0" dur="5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1" fill="hold">
                      <p:stCondLst>
                        <p:cond delay="indefinite"/>
                      </p:stCondLst>
                      <p:childTnLst>
                        <p:par>
                          <p:cTn id="842" fill="hold">
                            <p:stCondLst>
                              <p:cond delay="0"/>
                            </p:stCondLst>
                            <p:childTnLst>
                              <p:par>
                                <p:cTn id="8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5" dur="500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8" dur="500"/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9" fill="hold">
                      <p:stCondLst>
                        <p:cond delay="indefinite"/>
                      </p:stCondLst>
                      <p:childTnLst>
                        <p:par>
                          <p:cTn id="850" fill="hold">
                            <p:stCondLst>
                              <p:cond delay="0"/>
                            </p:stCondLst>
                            <p:childTnLst>
                              <p:par>
                                <p:cTn id="8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3" dur="500"/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4" fill="hold">
                      <p:stCondLst>
                        <p:cond delay="indefinite"/>
                      </p:stCondLst>
                      <p:childTnLst>
                        <p:par>
                          <p:cTn id="855" fill="hold">
                            <p:stCondLst>
                              <p:cond delay="0"/>
                            </p:stCondLst>
                            <p:childTnLst>
                              <p:par>
                                <p:cTn id="8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8" dur="500"/>
                                        <p:tgtEl>
                                          <p:spTgt spid="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9" fill="hold">
                      <p:stCondLst>
                        <p:cond delay="indefinite"/>
                      </p:stCondLst>
                      <p:childTnLst>
                        <p:par>
                          <p:cTn id="860" fill="hold">
                            <p:stCondLst>
                              <p:cond delay="0"/>
                            </p:stCondLst>
                            <p:childTnLst>
                              <p:par>
                                <p:cTn id="8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3" dur="500"/>
                                        <p:tgtEl>
                                          <p:spTgt spid="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6" dur="500"/>
                                        <p:tgtEl>
                                          <p:spTgt spid="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7" fill="hold">
                      <p:stCondLst>
                        <p:cond delay="indefinite"/>
                      </p:stCondLst>
                      <p:childTnLst>
                        <p:par>
                          <p:cTn id="868" fill="hold">
                            <p:stCondLst>
                              <p:cond delay="0"/>
                            </p:stCondLst>
                            <p:childTnLst>
                              <p:par>
                                <p:cTn id="8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1" dur="500"/>
                                        <p:tgtEl>
                                          <p:spTgt spid="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4" dur="500"/>
                                        <p:tgtEl>
                                          <p:spTgt spid="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5" fill="hold">
                      <p:stCondLst>
                        <p:cond delay="indefinite"/>
                      </p:stCondLst>
                      <p:childTnLst>
                        <p:par>
                          <p:cTn id="876" fill="hold">
                            <p:stCondLst>
                              <p:cond delay="0"/>
                            </p:stCondLst>
                            <p:childTnLst>
                              <p:par>
                                <p:cTn id="8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79" dur="500"/>
                                        <p:tgtEl>
                                          <p:spTgt spid="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0" fill="hold">
                      <p:stCondLst>
                        <p:cond delay="indefinite"/>
                      </p:stCondLst>
                      <p:childTnLst>
                        <p:par>
                          <p:cTn id="881" fill="hold">
                            <p:stCondLst>
                              <p:cond delay="0"/>
                            </p:stCondLst>
                            <p:childTnLst>
                              <p:par>
                                <p:cTn id="8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4" dur="500"/>
                                        <p:tgtEl>
                                          <p:spTgt spid="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5" fill="hold">
                      <p:stCondLst>
                        <p:cond delay="indefinite"/>
                      </p:stCondLst>
                      <p:childTnLst>
                        <p:par>
                          <p:cTn id="886" fill="hold">
                            <p:stCondLst>
                              <p:cond delay="0"/>
                            </p:stCondLst>
                            <p:childTnLst>
                              <p:par>
                                <p:cTn id="8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9" dur="500"/>
                                        <p:tgtEl>
                                          <p:spTgt spid="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664920" y="889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Nonmetals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304920" y="1142640"/>
            <a:ext cx="5486400" cy="4876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Found in all 3 states.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Poor conductors of heat.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Poor conductors of electricity.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Solids are brittle.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Gain electrons in reactions to become anions.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Upper right on the table.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Except H.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56" name="" descr=""/>
          <p:cNvPicPr/>
          <p:nvPr/>
        </p:nvPicPr>
        <p:blipFill>
          <a:blip r:embed="rId1"/>
          <a:stretch/>
        </p:blipFill>
        <p:spPr>
          <a:xfrm>
            <a:off x="5943600" y="1523880"/>
            <a:ext cx="2962440" cy="3848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890" dur="indefinite" restart="never" nodeType="tmRoot">
          <p:childTnLst>
            <p:seq>
              <p:cTn id="891" dur="indefinite" nodeType="mainSeq">
                <p:childTnLst>
                  <p:par>
                    <p:cTn id="892" fill="hold">
                      <p:stCondLst>
                        <p:cond delay="indefinite"/>
                      </p:stCondLst>
                      <p:childTnLst>
                        <p:par>
                          <p:cTn id="893" fill="hold">
                            <p:stCondLst>
                              <p:cond delay="0"/>
                            </p:stCondLst>
                            <p:childTnLst>
                              <p:par>
                                <p:cTn id="8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6" dur="500"/>
                                        <p:tgtEl>
                                          <p:spTgt spid="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9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0" dur="5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1" fill="hold">
                      <p:stCondLst>
                        <p:cond delay="indefinite"/>
                      </p:stCondLst>
                      <p:childTnLst>
                        <p:par>
                          <p:cTn id="902" fill="hold">
                            <p:stCondLst>
                              <p:cond delay="0"/>
                            </p:stCondLst>
                            <p:childTnLst>
                              <p:par>
                                <p:cTn id="9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5" dur="500"/>
                                        <p:tgtEl>
                                          <p:spTgt spid="4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6" fill="hold">
                      <p:stCondLst>
                        <p:cond delay="indefinite"/>
                      </p:stCondLst>
                      <p:childTnLst>
                        <p:par>
                          <p:cTn id="907" fill="hold">
                            <p:stCondLst>
                              <p:cond delay="0"/>
                            </p:stCondLst>
                            <p:childTnLst>
                              <p:par>
                                <p:cTn id="9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10" dur="500"/>
                                        <p:tgtEl>
                                          <p:spTgt spid="4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1" fill="hold">
                      <p:stCondLst>
                        <p:cond delay="indefinite"/>
                      </p:stCondLst>
                      <p:childTnLst>
                        <p:par>
                          <p:cTn id="912" fill="hold">
                            <p:stCondLst>
                              <p:cond delay="0"/>
                            </p:stCondLst>
                            <p:childTnLst>
                              <p:par>
                                <p:cTn id="9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15" dur="500"/>
                                        <p:tgtEl>
                                          <p:spTgt spid="4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6" fill="hold">
                      <p:stCondLst>
                        <p:cond delay="indefinite"/>
                      </p:stCondLst>
                      <p:childTnLst>
                        <p:par>
                          <p:cTn id="917" fill="hold">
                            <p:stCondLst>
                              <p:cond delay="0"/>
                            </p:stCondLst>
                            <p:childTnLst>
                              <p:par>
                                <p:cTn id="9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0" dur="500"/>
                                        <p:tgtEl>
                                          <p:spTgt spid="4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1" fill="hold">
                      <p:stCondLst>
                        <p:cond delay="indefinite"/>
                      </p:stCondLst>
                      <p:childTnLst>
                        <p:par>
                          <p:cTn id="922" fill="hold">
                            <p:stCondLst>
                              <p:cond delay="0"/>
                            </p:stCondLst>
                            <p:childTnLst>
                              <p:par>
                                <p:cTn id="9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5" dur="500"/>
                                        <p:tgtEl>
                                          <p:spTgt spid="4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8" dur="500"/>
                                        <p:tgtEl>
                                          <p:spTgt spid="4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TextShape 1"/>
          <p:cNvSpPr txBox="1"/>
          <p:nvPr/>
        </p:nvSpPr>
        <p:spPr>
          <a:xfrm>
            <a:off x="685800" y="164520"/>
            <a:ext cx="7772400" cy="76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Metalloids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8" name="TextShape 2"/>
          <p:cNvSpPr txBox="1"/>
          <p:nvPr/>
        </p:nvSpPr>
        <p:spPr>
          <a:xfrm>
            <a:off x="685440" y="1523880"/>
            <a:ext cx="388620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Show some properties of metals and some of nonmetals.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Also known as semiconductors.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9" name="CustomShape 3"/>
          <p:cNvSpPr/>
          <p:nvPr/>
        </p:nvSpPr>
        <p:spPr>
          <a:xfrm>
            <a:off x="5020560" y="4114800"/>
            <a:ext cx="3755880" cy="192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Properties of Silicon: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Shiny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Conducts electricity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Does not conduct heat well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Brittle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60" name="" descr=""/>
          <p:cNvPicPr/>
          <p:nvPr/>
        </p:nvPicPr>
        <p:blipFill>
          <a:blip r:embed="rId1"/>
          <a:stretch/>
        </p:blipFill>
        <p:spPr>
          <a:xfrm>
            <a:off x="5638680" y="1523880"/>
            <a:ext cx="2622600" cy="22798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929" dur="indefinite" restart="never" nodeType="tmRoot">
          <p:childTnLst>
            <p:seq>
              <p:cTn id="930" dur="indefinite" nodeType="mainSeq">
                <p:childTnLst>
                  <p:par>
                    <p:cTn id="931" fill="hold">
                      <p:stCondLst>
                        <p:cond delay="indefinite"/>
                      </p:stCondLst>
                      <p:childTnLst>
                        <p:par>
                          <p:cTn id="932" fill="hold">
                            <p:stCondLst>
                              <p:cond delay="0"/>
                            </p:stCondLst>
                            <p:childTnLst>
                              <p:par>
                                <p:cTn id="9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5" dur="500"/>
                                        <p:tgtEl>
                                          <p:spTgt spid="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6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8" fill="hold">
                      <p:stCondLst>
                        <p:cond delay="indefinite"/>
                      </p:stCondLst>
                      <p:childTnLst>
                        <p:par>
                          <p:cTn id="939" fill="hold">
                            <p:stCondLst>
                              <p:cond delay="0"/>
                            </p:stCondLst>
                            <p:childTnLst>
                              <p:par>
                                <p:cTn id="9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42" dur="500"/>
                                        <p:tgtEl>
                                          <p:spTgt spid="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3" fill="hold">
                      <p:stCondLst>
                        <p:cond delay="indefinite"/>
                      </p:stCondLst>
                      <p:childTnLst>
                        <p:par>
                          <p:cTn id="944" fill="hold">
                            <p:stCondLst>
                              <p:cond delay="0"/>
                            </p:stCondLst>
                            <p:childTnLst>
                              <p:par>
                                <p:cTn id="94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Practice—Classify Each Element as Metal, Nonmetal, or Metalloid.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62" name="TextShape 2"/>
          <p:cNvSpPr txBox="1"/>
          <p:nvPr/>
        </p:nvSpPr>
        <p:spPr>
          <a:xfrm>
            <a:off x="685800" y="1981080"/>
            <a:ext cx="3200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1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Xenon, Xe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Tungsten, W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Bromine, Br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Arsenic, As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Cerium, Ce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3" name="CustomShape 3"/>
          <p:cNvSpPr/>
          <p:nvPr/>
        </p:nvSpPr>
        <p:spPr>
          <a:xfrm>
            <a:off x="3733560" y="1981080"/>
            <a:ext cx="178848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Nonmetal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4" name="CustomShape 4"/>
          <p:cNvSpPr/>
          <p:nvPr/>
        </p:nvSpPr>
        <p:spPr>
          <a:xfrm>
            <a:off x="3735360" y="2666880"/>
            <a:ext cx="11300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Metal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5" name="CustomShape 5"/>
          <p:cNvSpPr/>
          <p:nvPr/>
        </p:nvSpPr>
        <p:spPr>
          <a:xfrm>
            <a:off x="3733560" y="3473280"/>
            <a:ext cx="178848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Nonmetal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6" name="CustomShape 6"/>
          <p:cNvSpPr/>
          <p:nvPr/>
        </p:nvSpPr>
        <p:spPr>
          <a:xfrm>
            <a:off x="3734280" y="4191120"/>
            <a:ext cx="176400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Metalloid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7" name="CustomShape 7"/>
          <p:cNvSpPr/>
          <p:nvPr/>
        </p:nvSpPr>
        <p:spPr>
          <a:xfrm>
            <a:off x="3735360" y="4876920"/>
            <a:ext cx="113004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Metal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47" dur="indefinite" restart="never" nodeType="tmRoot">
          <p:childTnLst>
            <p:seq>
              <p:cTn id="948" dur="indefinite" nodeType="mainSeq">
                <p:childTnLst>
                  <p:par>
                    <p:cTn id="949" fill="hold">
                      <p:stCondLst>
                        <p:cond delay="indefinite"/>
                      </p:stCondLst>
                      <p:childTnLst>
                        <p:par>
                          <p:cTn id="950" fill="hold">
                            <p:stCondLst>
                              <p:cond delay="0"/>
                            </p:stCondLst>
                            <p:childTnLst>
                              <p:par>
                                <p:cTn id="95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53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4" fill="hold">
                      <p:stCondLst>
                        <p:cond delay="indefinite"/>
                      </p:stCondLst>
                      <p:childTnLst>
                        <p:par>
                          <p:cTn id="955" fill="hold">
                            <p:stCondLst>
                              <p:cond delay="0"/>
                            </p:stCondLst>
                            <p:childTnLst>
                              <p:par>
                                <p:cTn id="95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58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9" fill="hold">
                      <p:stCondLst>
                        <p:cond delay="indefinite"/>
                      </p:stCondLst>
                      <p:childTnLst>
                        <p:par>
                          <p:cTn id="960" fill="hold">
                            <p:stCondLst>
                              <p:cond delay="0"/>
                            </p:stCondLst>
                            <p:childTnLst>
                              <p:par>
                                <p:cTn id="96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63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4" fill="hold">
                      <p:stCondLst>
                        <p:cond delay="indefinite"/>
                      </p:stCondLst>
                      <p:childTnLst>
                        <p:par>
                          <p:cTn id="965" fill="hold">
                            <p:stCondLst>
                              <p:cond delay="0"/>
                            </p:stCondLst>
                            <p:childTnLst>
                              <p:par>
                                <p:cTn id="96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68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9" fill="hold">
                      <p:stCondLst>
                        <p:cond delay="indefinite"/>
                      </p:stCondLst>
                      <p:childTnLst>
                        <p:par>
                          <p:cTn id="970" fill="hold">
                            <p:stCondLst>
                              <p:cond delay="0"/>
                            </p:stCondLst>
                            <p:childTnLst>
                              <p:par>
                                <p:cTn id="97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73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685800" y="168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Divisibility of Matter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1" name="TextShape 2"/>
          <p:cNvSpPr txBox="1"/>
          <p:nvPr/>
        </p:nvSpPr>
        <p:spPr>
          <a:xfrm>
            <a:off x="228600" y="1527840"/>
            <a:ext cx="5562720" cy="3352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Infinitely divisible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any two points, there is always a point between.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Ultimate particle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Upon division, eventually a particle is reached which can no longer be divided.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" name="CustomShape 3"/>
          <p:cNvSpPr/>
          <p:nvPr/>
        </p:nvSpPr>
        <p:spPr>
          <a:xfrm>
            <a:off x="533520" y="5334120"/>
            <a:ext cx="82486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ff0000"/>
                </a:solidFill>
                <a:latin typeface="Arial"/>
              </a:rPr>
              <a:t>“</a:t>
            </a:r>
            <a:r>
              <a:rPr b="0" i="1" lang="en-US" sz="2400" spc="-1" strike="noStrike">
                <a:solidFill>
                  <a:srgbClr val="ff0000"/>
                </a:solidFill>
                <a:latin typeface="Arial"/>
              </a:rPr>
              <a:t>Nothing exists except atoms and empty space; everything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ff0000"/>
                </a:solidFill>
                <a:latin typeface="Arial"/>
              </a:rPr>
              <a:t> </a:t>
            </a:r>
            <a:r>
              <a:rPr b="0" i="1" lang="en-US" sz="2400" spc="-1" strike="noStrike">
                <a:solidFill>
                  <a:srgbClr val="ff0000"/>
                </a:solidFill>
                <a:latin typeface="Arial"/>
              </a:rPr>
              <a:t>else is opinion.” - Democritus 460–370 B.C.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3" name="" descr=""/>
          <p:cNvPicPr/>
          <p:nvPr/>
        </p:nvPicPr>
        <p:blipFill>
          <a:blip r:embed="rId1"/>
          <a:stretch/>
        </p:blipFill>
        <p:spPr>
          <a:xfrm>
            <a:off x="6019920" y="1371600"/>
            <a:ext cx="2611440" cy="36194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3" dur="indefinite" restart="never" nodeType="tmRoot">
          <p:childTnLst>
            <p:seq>
              <p:cTn id="44" dur="indefinite" nodeType="mainSeq">
                <p:childTnLst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" dur="5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" dur="5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TextShape 1"/>
          <p:cNvSpPr txBox="1"/>
          <p:nvPr/>
        </p:nvSpPr>
        <p:spPr>
          <a:xfrm>
            <a:off x="685800" y="84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Modern Periodic Table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69" name="TextShape 2"/>
          <p:cNvSpPr txBox="1"/>
          <p:nvPr/>
        </p:nvSpPr>
        <p:spPr>
          <a:xfrm>
            <a:off x="609480" y="1352520"/>
            <a:ext cx="8077320" cy="46825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Elements with similar chemical and physical properties are in the same column.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Columns are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Groups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or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Families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Designated by a number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Rows are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Periods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Each period shows the pattern of properties repeated in the next period.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74" dur="indefinite" restart="never" nodeType="tmRoot">
          <p:childTnLst>
            <p:seq>
              <p:cTn id="975" dur="indefinite" nodeType="mainSeq">
                <p:childTnLst>
                  <p:par>
                    <p:cTn id="976" fill="hold">
                      <p:stCondLst>
                        <p:cond delay="indefinite"/>
                      </p:stCondLst>
                      <p:childTnLst>
                        <p:par>
                          <p:cTn id="977" fill="hold">
                            <p:stCondLst>
                              <p:cond delay="0"/>
                            </p:stCondLst>
                            <p:childTnLst>
                              <p:par>
                                <p:cTn id="9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0" dur="500"/>
                                        <p:tgtEl>
                                          <p:spTgt spid="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1" fill="hold">
                      <p:stCondLst>
                        <p:cond delay="indefinite"/>
                      </p:stCondLst>
                      <p:childTnLst>
                        <p:par>
                          <p:cTn id="982" fill="hold">
                            <p:stCondLst>
                              <p:cond delay="0"/>
                            </p:stCondLst>
                            <p:childTnLst>
                              <p:par>
                                <p:cTn id="9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5" dur="500"/>
                                        <p:tgtEl>
                                          <p:spTgt spid="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8" dur="500"/>
                                        <p:tgtEl>
                                          <p:spTgt spid="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9" fill="hold">
                      <p:stCondLst>
                        <p:cond delay="indefinite"/>
                      </p:stCondLst>
                      <p:childTnLst>
                        <p:par>
                          <p:cTn id="990" fill="hold">
                            <p:stCondLst>
                              <p:cond delay="0"/>
                            </p:stCondLst>
                            <p:childTnLst>
                              <p:par>
                                <p:cTn id="9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3" dur="500"/>
                                        <p:tgtEl>
                                          <p:spTgt spid="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4" fill="hold">
                      <p:stCondLst>
                        <p:cond delay="indefinite"/>
                      </p:stCondLst>
                      <p:childTnLst>
                        <p:par>
                          <p:cTn id="995" fill="hold">
                            <p:stCondLst>
                              <p:cond delay="0"/>
                            </p:stCondLst>
                            <p:childTnLst>
                              <p:par>
                                <p:cTn id="9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8" dur="500"/>
                                        <p:tgtEl>
                                          <p:spTgt spid="4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Modern Periodic Table, Continued 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71" name="TextShape 2"/>
          <p:cNvSpPr txBox="1"/>
          <p:nvPr/>
        </p:nvSpPr>
        <p:spPr>
          <a:xfrm>
            <a:off x="380880" y="1729080"/>
            <a:ext cx="8488800" cy="46717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Main group = representative elements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Transition elements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All metals.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Bottom rows = inner transition elements = rare earth elements.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Metals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Really belong in periods 6 and 7.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99" dur="indefinite" restart="never" nodeType="tmRoot">
          <p:childTnLst>
            <p:seq>
              <p:cTn id="1000" dur="indefinite" nodeType="mainSeq">
                <p:childTnLst>
                  <p:par>
                    <p:cTn id="1001" fill="hold">
                      <p:stCondLst>
                        <p:cond delay="indefinite"/>
                      </p:stCondLst>
                      <p:childTnLst>
                        <p:par>
                          <p:cTn id="1002" fill="hold">
                            <p:stCondLst>
                              <p:cond delay="0"/>
                            </p:stCondLst>
                            <p:childTnLst>
                              <p:par>
                                <p:cTn id="10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5" dur="500"/>
                                        <p:tgtEl>
                                          <p:spTgt spid="4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6" fill="hold">
                      <p:stCondLst>
                        <p:cond delay="indefinite"/>
                      </p:stCondLst>
                      <p:childTnLst>
                        <p:par>
                          <p:cTn id="1007" fill="hold">
                            <p:stCondLst>
                              <p:cond delay="0"/>
                            </p:stCondLst>
                            <p:childTnLst>
                              <p:par>
                                <p:cTn id="10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0" dur="500"/>
                                        <p:tgtEl>
                                          <p:spTgt spid="4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3" dur="500"/>
                                        <p:tgtEl>
                                          <p:spTgt spid="4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4" fill="hold">
                      <p:stCondLst>
                        <p:cond delay="indefinite"/>
                      </p:stCondLst>
                      <p:childTnLst>
                        <p:par>
                          <p:cTn id="1015" fill="hold">
                            <p:stCondLst>
                              <p:cond delay="0"/>
                            </p:stCondLst>
                            <p:childTnLst>
                              <p:par>
                                <p:cTn id="10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8" dur="500"/>
                                        <p:tgtEl>
                                          <p:spTgt spid="4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1" dur="500"/>
                                        <p:tgtEl>
                                          <p:spTgt spid="4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4" dur="500"/>
                                        <p:tgtEl>
                                          <p:spTgt spid="4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CustomShape 1"/>
          <p:cNvSpPr/>
          <p:nvPr/>
        </p:nvSpPr>
        <p:spPr>
          <a:xfrm>
            <a:off x="114948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3" name="CustomShape 2"/>
          <p:cNvSpPr/>
          <p:nvPr/>
        </p:nvSpPr>
        <p:spPr>
          <a:xfrm>
            <a:off x="267336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4" name="CustomShape 3"/>
          <p:cNvSpPr/>
          <p:nvPr/>
        </p:nvSpPr>
        <p:spPr>
          <a:xfrm>
            <a:off x="153036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5" name="CustomShape 4"/>
          <p:cNvSpPr/>
          <p:nvPr/>
        </p:nvSpPr>
        <p:spPr>
          <a:xfrm>
            <a:off x="229248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6" name="CustomShape 5"/>
          <p:cNvSpPr/>
          <p:nvPr/>
        </p:nvSpPr>
        <p:spPr>
          <a:xfrm>
            <a:off x="191124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7" name="CustomShape 6"/>
          <p:cNvSpPr/>
          <p:nvPr/>
        </p:nvSpPr>
        <p:spPr>
          <a:xfrm>
            <a:off x="305424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8" name="CustomShape 7"/>
          <p:cNvSpPr/>
          <p:nvPr/>
        </p:nvSpPr>
        <p:spPr>
          <a:xfrm>
            <a:off x="343548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9" name="CustomShape 8"/>
          <p:cNvSpPr/>
          <p:nvPr/>
        </p:nvSpPr>
        <p:spPr>
          <a:xfrm>
            <a:off x="381636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0" name="CustomShape 9"/>
          <p:cNvSpPr/>
          <p:nvPr/>
        </p:nvSpPr>
        <p:spPr>
          <a:xfrm>
            <a:off x="457848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1" name="CustomShape 10"/>
          <p:cNvSpPr/>
          <p:nvPr/>
        </p:nvSpPr>
        <p:spPr>
          <a:xfrm>
            <a:off x="1149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2" name="CustomShape 11"/>
          <p:cNvSpPr/>
          <p:nvPr/>
        </p:nvSpPr>
        <p:spPr>
          <a:xfrm>
            <a:off x="2673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3" name="CustomShape 12"/>
          <p:cNvSpPr/>
          <p:nvPr/>
        </p:nvSpPr>
        <p:spPr>
          <a:xfrm>
            <a:off x="1530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4" name="CustomShape 13"/>
          <p:cNvSpPr/>
          <p:nvPr/>
        </p:nvSpPr>
        <p:spPr>
          <a:xfrm>
            <a:off x="2292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5" name="CustomShape 14"/>
          <p:cNvSpPr/>
          <p:nvPr/>
        </p:nvSpPr>
        <p:spPr>
          <a:xfrm>
            <a:off x="1911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6" name="CustomShape 15"/>
          <p:cNvSpPr/>
          <p:nvPr/>
        </p:nvSpPr>
        <p:spPr>
          <a:xfrm>
            <a:off x="3054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7" name="CustomShape 16"/>
          <p:cNvSpPr/>
          <p:nvPr/>
        </p:nvSpPr>
        <p:spPr>
          <a:xfrm>
            <a:off x="3435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8" name="CustomShape 17"/>
          <p:cNvSpPr/>
          <p:nvPr/>
        </p:nvSpPr>
        <p:spPr>
          <a:xfrm>
            <a:off x="3816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9" name="CustomShape 18"/>
          <p:cNvSpPr/>
          <p:nvPr/>
        </p:nvSpPr>
        <p:spPr>
          <a:xfrm>
            <a:off x="4197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0" name="CustomShape 19"/>
          <p:cNvSpPr/>
          <p:nvPr/>
        </p:nvSpPr>
        <p:spPr>
          <a:xfrm>
            <a:off x="4578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1" name="CustomShape 20"/>
          <p:cNvSpPr/>
          <p:nvPr/>
        </p:nvSpPr>
        <p:spPr>
          <a:xfrm>
            <a:off x="4959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2" name="CustomShape 21"/>
          <p:cNvSpPr/>
          <p:nvPr/>
        </p:nvSpPr>
        <p:spPr>
          <a:xfrm>
            <a:off x="5340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3" name="CustomShape 22"/>
          <p:cNvSpPr/>
          <p:nvPr/>
        </p:nvSpPr>
        <p:spPr>
          <a:xfrm>
            <a:off x="5721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4" name="CustomShape 23"/>
          <p:cNvSpPr/>
          <p:nvPr/>
        </p:nvSpPr>
        <p:spPr>
          <a:xfrm>
            <a:off x="6102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5" name="CustomShape 24"/>
          <p:cNvSpPr/>
          <p:nvPr/>
        </p:nvSpPr>
        <p:spPr>
          <a:xfrm>
            <a:off x="6483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6" name="CustomShape 25"/>
          <p:cNvSpPr/>
          <p:nvPr/>
        </p:nvSpPr>
        <p:spPr>
          <a:xfrm>
            <a:off x="686448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7" name="CustomShape 26"/>
          <p:cNvSpPr/>
          <p:nvPr/>
        </p:nvSpPr>
        <p:spPr>
          <a:xfrm>
            <a:off x="724536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8" name="CustomShape 27"/>
          <p:cNvSpPr/>
          <p:nvPr/>
        </p:nvSpPr>
        <p:spPr>
          <a:xfrm>
            <a:off x="7626240" y="3740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9" name="CustomShape 28"/>
          <p:cNvSpPr/>
          <p:nvPr/>
        </p:nvSpPr>
        <p:spPr>
          <a:xfrm>
            <a:off x="1149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0" name="CustomShape 29"/>
          <p:cNvSpPr/>
          <p:nvPr/>
        </p:nvSpPr>
        <p:spPr>
          <a:xfrm>
            <a:off x="2673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1" name="CustomShape 30"/>
          <p:cNvSpPr/>
          <p:nvPr/>
        </p:nvSpPr>
        <p:spPr>
          <a:xfrm>
            <a:off x="1530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2" name="CustomShape 31"/>
          <p:cNvSpPr/>
          <p:nvPr/>
        </p:nvSpPr>
        <p:spPr>
          <a:xfrm>
            <a:off x="2292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3" name="CustomShape 32"/>
          <p:cNvSpPr/>
          <p:nvPr/>
        </p:nvSpPr>
        <p:spPr>
          <a:xfrm>
            <a:off x="1911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4" name="CustomShape 33"/>
          <p:cNvSpPr/>
          <p:nvPr/>
        </p:nvSpPr>
        <p:spPr>
          <a:xfrm>
            <a:off x="3054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5" name="CustomShape 34"/>
          <p:cNvSpPr/>
          <p:nvPr/>
        </p:nvSpPr>
        <p:spPr>
          <a:xfrm>
            <a:off x="3435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6" name="CustomShape 35"/>
          <p:cNvSpPr/>
          <p:nvPr/>
        </p:nvSpPr>
        <p:spPr>
          <a:xfrm>
            <a:off x="3816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7" name="CustomShape 36"/>
          <p:cNvSpPr/>
          <p:nvPr/>
        </p:nvSpPr>
        <p:spPr>
          <a:xfrm>
            <a:off x="4197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8" name="CustomShape 37"/>
          <p:cNvSpPr/>
          <p:nvPr/>
        </p:nvSpPr>
        <p:spPr>
          <a:xfrm>
            <a:off x="4578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9" name="CustomShape 38"/>
          <p:cNvSpPr/>
          <p:nvPr/>
        </p:nvSpPr>
        <p:spPr>
          <a:xfrm>
            <a:off x="4959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0" name="CustomShape 39"/>
          <p:cNvSpPr/>
          <p:nvPr/>
        </p:nvSpPr>
        <p:spPr>
          <a:xfrm>
            <a:off x="5340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1" name="CustomShape 40"/>
          <p:cNvSpPr/>
          <p:nvPr/>
        </p:nvSpPr>
        <p:spPr>
          <a:xfrm>
            <a:off x="5721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2" name="CustomShape 41"/>
          <p:cNvSpPr/>
          <p:nvPr/>
        </p:nvSpPr>
        <p:spPr>
          <a:xfrm>
            <a:off x="6102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3" name="CustomShape 42"/>
          <p:cNvSpPr/>
          <p:nvPr/>
        </p:nvSpPr>
        <p:spPr>
          <a:xfrm>
            <a:off x="6483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4" name="CustomShape 43"/>
          <p:cNvSpPr/>
          <p:nvPr/>
        </p:nvSpPr>
        <p:spPr>
          <a:xfrm>
            <a:off x="686448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5" name="CustomShape 44"/>
          <p:cNvSpPr/>
          <p:nvPr/>
        </p:nvSpPr>
        <p:spPr>
          <a:xfrm>
            <a:off x="724536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6" name="CustomShape 45"/>
          <p:cNvSpPr/>
          <p:nvPr/>
        </p:nvSpPr>
        <p:spPr>
          <a:xfrm>
            <a:off x="7626240" y="3359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7" name="CustomShape 46"/>
          <p:cNvSpPr/>
          <p:nvPr/>
        </p:nvSpPr>
        <p:spPr>
          <a:xfrm>
            <a:off x="4197240" y="4121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8" name="CustomShape 47"/>
          <p:cNvSpPr/>
          <p:nvPr/>
        </p:nvSpPr>
        <p:spPr>
          <a:xfrm>
            <a:off x="1149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9" name="CustomShape 48"/>
          <p:cNvSpPr/>
          <p:nvPr/>
        </p:nvSpPr>
        <p:spPr>
          <a:xfrm>
            <a:off x="2673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0" name="CustomShape 49"/>
          <p:cNvSpPr/>
          <p:nvPr/>
        </p:nvSpPr>
        <p:spPr>
          <a:xfrm>
            <a:off x="1530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1" name="CustomShape 50"/>
          <p:cNvSpPr/>
          <p:nvPr/>
        </p:nvSpPr>
        <p:spPr>
          <a:xfrm>
            <a:off x="2292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2" name="CustomShape 51"/>
          <p:cNvSpPr/>
          <p:nvPr/>
        </p:nvSpPr>
        <p:spPr>
          <a:xfrm>
            <a:off x="1911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3" name="CustomShape 52"/>
          <p:cNvSpPr/>
          <p:nvPr/>
        </p:nvSpPr>
        <p:spPr>
          <a:xfrm>
            <a:off x="3054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4" name="CustomShape 53"/>
          <p:cNvSpPr/>
          <p:nvPr/>
        </p:nvSpPr>
        <p:spPr>
          <a:xfrm>
            <a:off x="3435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5" name="CustomShape 54"/>
          <p:cNvSpPr/>
          <p:nvPr/>
        </p:nvSpPr>
        <p:spPr>
          <a:xfrm>
            <a:off x="3816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6" name="CustomShape 55"/>
          <p:cNvSpPr/>
          <p:nvPr/>
        </p:nvSpPr>
        <p:spPr>
          <a:xfrm>
            <a:off x="4197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7" name="CustomShape 56"/>
          <p:cNvSpPr/>
          <p:nvPr/>
        </p:nvSpPr>
        <p:spPr>
          <a:xfrm>
            <a:off x="4578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8" name="CustomShape 57"/>
          <p:cNvSpPr/>
          <p:nvPr/>
        </p:nvSpPr>
        <p:spPr>
          <a:xfrm>
            <a:off x="4959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9" name="CustomShape 58"/>
          <p:cNvSpPr/>
          <p:nvPr/>
        </p:nvSpPr>
        <p:spPr>
          <a:xfrm>
            <a:off x="5340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0" name="CustomShape 59"/>
          <p:cNvSpPr/>
          <p:nvPr/>
        </p:nvSpPr>
        <p:spPr>
          <a:xfrm>
            <a:off x="5721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1" name="CustomShape 60"/>
          <p:cNvSpPr/>
          <p:nvPr/>
        </p:nvSpPr>
        <p:spPr>
          <a:xfrm>
            <a:off x="6102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2" name="CustomShape 61"/>
          <p:cNvSpPr/>
          <p:nvPr/>
        </p:nvSpPr>
        <p:spPr>
          <a:xfrm>
            <a:off x="6483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3" name="CustomShape 62"/>
          <p:cNvSpPr/>
          <p:nvPr/>
        </p:nvSpPr>
        <p:spPr>
          <a:xfrm>
            <a:off x="686448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4" name="CustomShape 63"/>
          <p:cNvSpPr/>
          <p:nvPr/>
        </p:nvSpPr>
        <p:spPr>
          <a:xfrm>
            <a:off x="724536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5" name="CustomShape 64"/>
          <p:cNvSpPr/>
          <p:nvPr/>
        </p:nvSpPr>
        <p:spPr>
          <a:xfrm>
            <a:off x="7626240" y="2978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6" name="CustomShape 65"/>
          <p:cNvSpPr/>
          <p:nvPr/>
        </p:nvSpPr>
        <p:spPr>
          <a:xfrm>
            <a:off x="114948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7" name="CustomShape 66"/>
          <p:cNvSpPr/>
          <p:nvPr/>
        </p:nvSpPr>
        <p:spPr>
          <a:xfrm>
            <a:off x="153036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8" name="CustomShape 67"/>
          <p:cNvSpPr/>
          <p:nvPr/>
        </p:nvSpPr>
        <p:spPr>
          <a:xfrm>
            <a:off x="572148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9" name="CustomShape 68"/>
          <p:cNvSpPr/>
          <p:nvPr/>
        </p:nvSpPr>
        <p:spPr>
          <a:xfrm>
            <a:off x="610236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0" name="CustomShape 69"/>
          <p:cNvSpPr/>
          <p:nvPr/>
        </p:nvSpPr>
        <p:spPr>
          <a:xfrm>
            <a:off x="648324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1" name="CustomShape 70"/>
          <p:cNvSpPr/>
          <p:nvPr/>
        </p:nvSpPr>
        <p:spPr>
          <a:xfrm>
            <a:off x="686448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2" name="CustomShape 71"/>
          <p:cNvSpPr/>
          <p:nvPr/>
        </p:nvSpPr>
        <p:spPr>
          <a:xfrm>
            <a:off x="724536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3" name="CustomShape 72"/>
          <p:cNvSpPr/>
          <p:nvPr/>
        </p:nvSpPr>
        <p:spPr>
          <a:xfrm>
            <a:off x="7626240" y="25970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4" name="CustomShape 73"/>
          <p:cNvSpPr/>
          <p:nvPr/>
        </p:nvSpPr>
        <p:spPr>
          <a:xfrm>
            <a:off x="1143000" y="22096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5" name="CustomShape 74"/>
          <p:cNvSpPr/>
          <p:nvPr/>
        </p:nvSpPr>
        <p:spPr>
          <a:xfrm>
            <a:off x="153036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6" name="CustomShape 75"/>
          <p:cNvSpPr/>
          <p:nvPr/>
        </p:nvSpPr>
        <p:spPr>
          <a:xfrm>
            <a:off x="572148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7" name="CustomShape 76"/>
          <p:cNvSpPr/>
          <p:nvPr/>
        </p:nvSpPr>
        <p:spPr>
          <a:xfrm>
            <a:off x="610236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8" name="CustomShape 77"/>
          <p:cNvSpPr/>
          <p:nvPr/>
        </p:nvSpPr>
        <p:spPr>
          <a:xfrm>
            <a:off x="648324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9" name="CustomShape 78"/>
          <p:cNvSpPr/>
          <p:nvPr/>
        </p:nvSpPr>
        <p:spPr>
          <a:xfrm>
            <a:off x="686448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0" name="CustomShape 79"/>
          <p:cNvSpPr/>
          <p:nvPr/>
        </p:nvSpPr>
        <p:spPr>
          <a:xfrm>
            <a:off x="724536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1" name="CustomShape 80"/>
          <p:cNvSpPr/>
          <p:nvPr/>
        </p:nvSpPr>
        <p:spPr>
          <a:xfrm>
            <a:off x="7626240" y="221616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2" name="CustomShape 81"/>
          <p:cNvSpPr/>
          <p:nvPr/>
        </p:nvSpPr>
        <p:spPr>
          <a:xfrm>
            <a:off x="450216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3" name="CustomShape 82"/>
          <p:cNvSpPr/>
          <p:nvPr/>
        </p:nvSpPr>
        <p:spPr>
          <a:xfrm>
            <a:off x="488304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4" name="CustomShape 83"/>
          <p:cNvSpPr/>
          <p:nvPr/>
        </p:nvSpPr>
        <p:spPr>
          <a:xfrm>
            <a:off x="526428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5" name="CustomShape 84"/>
          <p:cNvSpPr/>
          <p:nvPr/>
        </p:nvSpPr>
        <p:spPr>
          <a:xfrm>
            <a:off x="564516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6" name="CustomShape 85"/>
          <p:cNvSpPr/>
          <p:nvPr/>
        </p:nvSpPr>
        <p:spPr>
          <a:xfrm>
            <a:off x="602604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7" name="CustomShape 86"/>
          <p:cNvSpPr/>
          <p:nvPr/>
        </p:nvSpPr>
        <p:spPr>
          <a:xfrm>
            <a:off x="640728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8" name="CustomShape 87"/>
          <p:cNvSpPr/>
          <p:nvPr/>
        </p:nvSpPr>
        <p:spPr>
          <a:xfrm>
            <a:off x="678816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59" name="CustomShape 88"/>
          <p:cNvSpPr/>
          <p:nvPr/>
        </p:nvSpPr>
        <p:spPr>
          <a:xfrm>
            <a:off x="716904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0" name="CustomShape 89"/>
          <p:cNvSpPr/>
          <p:nvPr/>
        </p:nvSpPr>
        <p:spPr>
          <a:xfrm>
            <a:off x="755028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1" name="CustomShape 90"/>
          <p:cNvSpPr/>
          <p:nvPr/>
        </p:nvSpPr>
        <p:spPr>
          <a:xfrm>
            <a:off x="793116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2" name="CustomShape 91"/>
          <p:cNvSpPr/>
          <p:nvPr/>
        </p:nvSpPr>
        <p:spPr>
          <a:xfrm>
            <a:off x="450216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3" name="CustomShape 92"/>
          <p:cNvSpPr/>
          <p:nvPr/>
        </p:nvSpPr>
        <p:spPr>
          <a:xfrm>
            <a:off x="488304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4" name="CustomShape 93"/>
          <p:cNvSpPr/>
          <p:nvPr/>
        </p:nvSpPr>
        <p:spPr>
          <a:xfrm>
            <a:off x="526428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5" name="CustomShape 94"/>
          <p:cNvSpPr/>
          <p:nvPr/>
        </p:nvSpPr>
        <p:spPr>
          <a:xfrm>
            <a:off x="564516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6" name="CustomShape 95"/>
          <p:cNvSpPr/>
          <p:nvPr/>
        </p:nvSpPr>
        <p:spPr>
          <a:xfrm>
            <a:off x="602604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7" name="CustomShape 96"/>
          <p:cNvSpPr/>
          <p:nvPr/>
        </p:nvSpPr>
        <p:spPr>
          <a:xfrm>
            <a:off x="640728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8" name="CustomShape 97"/>
          <p:cNvSpPr/>
          <p:nvPr/>
        </p:nvSpPr>
        <p:spPr>
          <a:xfrm>
            <a:off x="678816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69" name="CustomShape 98"/>
          <p:cNvSpPr/>
          <p:nvPr/>
        </p:nvSpPr>
        <p:spPr>
          <a:xfrm>
            <a:off x="716904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0" name="CustomShape 99"/>
          <p:cNvSpPr/>
          <p:nvPr/>
        </p:nvSpPr>
        <p:spPr>
          <a:xfrm>
            <a:off x="755028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1" name="CustomShape 100"/>
          <p:cNvSpPr/>
          <p:nvPr/>
        </p:nvSpPr>
        <p:spPr>
          <a:xfrm>
            <a:off x="793116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2" name="CustomShape 101"/>
          <p:cNvSpPr/>
          <p:nvPr/>
        </p:nvSpPr>
        <p:spPr>
          <a:xfrm>
            <a:off x="7626240" y="1835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3" name="CustomShape 102"/>
          <p:cNvSpPr/>
          <p:nvPr/>
        </p:nvSpPr>
        <p:spPr>
          <a:xfrm>
            <a:off x="1149480" y="18352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4" name="Line 103"/>
          <p:cNvSpPr/>
          <p:nvPr/>
        </p:nvSpPr>
        <p:spPr>
          <a:xfrm>
            <a:off x="5753160" y="2590920"/>
            <a:ext cx="30492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5" name="Line 104"/>
          <p:cNvSpPr/>
          <p:nvPr/>
        </p:nvSpPr>
        <p:spPr>
          <a:xfrm>
            <a:off x="6095880" y="2629080"/>
            <a:ext cx="0" cy="30456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6" name="Line 105"/>
          <p:cNvSpPr/>
          <p:nvPr/>
        </p:nvSpPr>
        <p:spPr>
          <a:xfrm>
            <a:off x="6134040" y="2971800"/>
            <a:ext cx="30492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7" name="Line 106"/>
          <p:cNvSpPr/>
          <p:nvPr/>
        </p:nvSpPr>
        <p:spPr>
          <a:xfrm>
            <a:off x="6477120" y="3009960"/>
            <a:ext cx="0" cy="30492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8" name="Line 107"/>
          <p:cNvSpPr/>
          <p:nvPr/>
        </p:nvSpPr>
        <p:spPr>
          <a:xfrm>
            <a:off x="6515280" y="3352680"/>
            <a:ext cx="30456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9" name="Line 108"/>
          <p:cNvSpPr/>
          <p:nvPr/>
        </p:nvSpPr>
        <p:spPr>
          <a:xfrm>
            <a:off x="6858000" y="3390840"/>
            <a:ext cx="0" cy="30492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0" name="Line 109"/>
          <p:cNvSpPr/>
          <p:nvPr/>
        </p:nvSpPr>
        <p:spPr>
          <a:xfrm>
            <a:off x="6896160" y="3733920"/>
            <a:ext cx="304920" cy="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1" name="Line 110"/>
          <p:cNvSpPr/>
          <p:nvPr/>
        </p:nvSpPr>
        <p:spPr>
          <a:xfrm>
            <a:off x="7238880" y="3772080"/>
            <a:ext cx="0" cy="30456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582" name="Group 111"/>
          <p:cNvGrpSpPr/>
          <p:nvPr/>
        </p:nvGrpSpPr>
        <p:grpSpPr>
          <a:xfrm>
            <a:off x="996840" y="100080"/>
            <a:ext cx="3731760" cy="1521360"/>
            <a:chOff x="996840" y="100080"/>
            <a:chExt cx="3731760" cy="1521360"/>
          </a:xfrm>
        </p:grpSpPr>
        <p:sp>
          <p:nvSpPr>
            <p:cNvPr id="583" name="CustomShape 112"/>
            <p:cNvSpPr/>
            <p:nvPr/>
          </p:nvSpPr>
          <p:spPr>
            <a:xfrm>
              <a:off x="996840" y="12060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4" name="CustomShape 113"/>
            <p:cNvSpPr/>
            <p:nvPr/>
          </p:nvSpPr>
          <p:spPr>
            <a:xfrm>
              <a:off x="1242720" y="100080"/>
              <a:ext cx="25938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 </a:t>
              </a: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= Alkali metals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585" name="CustomShape 114"/>
            <p:cNvSpPr/>
            <p:nvPr/>
          </p:nvSpPr>
          <p:spPr>
            <a:xfrm>
              <a:off x="996840" y="654120"/>
              <a:ext cx="368280" cy="368280"/>
            </a:xfrm>
            <a:prstGeom prst="rect">
              <a:avLst/>
            </a:prstGeom>
            <a:solidFill>
              <a:srgbClr val="e9d38a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6" name="CustomShape 115"/>
            <p:cNvSpPr/>
            <p:nvPr/>
          </p:nvSpPr>
          <p:spPr>
            <a:xfrm>
              <a:off x="1322280" y="633240"/>
              <a:ext cx="340632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= Alkali earth metals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587" name="CustomShape 116"/>
            <p:cNvSpPr/>
            <p:nvPr/>
          </p:nvSpPr>
          <p:spPr>
            <a:xfrm>
              <a:off x="996840" y="1187280"/>
              <a:ext cx="368280" cy="36864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8" name="CustomShape 117"/>
            <p:cNvSpPr/>
            <p:nvPr/>
          </p:nvSpPr>
          <p:spPr>
            <a:xfrm>
              <a:off x="1337400" y="1166760"/>
              <a:ext cx="239904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= Noble gases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589" name="CustomShape 118"/>
          <p:cNvSpPr/>
          <p:nvPr/>
        </p:nvSpPr>
        <p:spPr>
          <a:xfrm>
            <a:off x="4959360" y="120600"/>
            <a:ext cx="368280" cy="368280"/>
          </a:xfrm>
          <a:prstGeom prst="rect">
            <a:avLst/>
          </a:prstGeom>
          <a:solidFill>
            <a:srgbClr val="f95ab7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0" name="CustomShape 119"/>
          <p:cNvSpPr/>
          <p:nvPr/>
        </p:nvSpPr>
        <p:spPr>
          <a:xfrm>
            <a:off x="5356080" y="100080"/>
            <a:ext cx="195552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Halogens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1" name="CustomShape 120"/>
          <p:cNvSpPr/>
          <p:nvPr/>
        </p:nvSpPr>
        <p:spPr>
          <a:xfrm>
            <a:off x="4959360" y="654120"/>
            <a:ext cx="368280" cy="368280"/>
          </a:xfrm>
          <a:prstGeom prst="rect">
            <a:avLst/>
          </a:prstGeom>
          <a:solidFill>
            <a:srgbClr val="ff9933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2" name="CustomShape 121"/>
          <p:cNvSpPr/>
          <p:nvPr/>
        </p:nvSpPr>
        <p:spPr>
          <a:xfrm>
            <a:off x="5336640" y="633240"/>
            <a:ext cx="240336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Lanthanides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3" name="CustomShape 122"/>
          <p:cNvSpPr/>
          <p:nvPr/>
        </p:nvSpPr>
        <p:spPr>
          <a:xfrm>
            <a:off x="4959360" y="1187280"/>
            <a:ext cx="368280" cy="368640"/>
          </a:xfrm>
          <a:prstGeom prst="rect">
            <a:avLst/>
          </a:prstGeom>
          <a:solidFill>
            <a:srgbClr val="009900"/>
          </a:solidFill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4" name="CustomShape 123"/>
          <p:cNvSpPr/>
          <p:nvPr/>
        </p:nvSpPr>
        <p:spPr>
          <a:xfrm>
            <a:off x="5338800" y="1166760"/>
            <a:ext cx="1933920" cy="45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Librarian"/>
              </a:rPr>
              <a:t>= Actinides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595" name="Group 124"/>
          <p:cNvGrpSpPr/>
          <p:nvPr/>
        </p:nvGrpSpPr>
        <p:grpSpPr>
          <a:xfrm>
            <a:off x="2042640" y="1814400"/>
            <a:ext cx="3772080" cy="454680"/>
            <a:chOff x="2042640" y="1814400"/>
            <a:chExt cx="3772080" cy="454680"/>
          </a:xfrm>
        </p:grpSpPr>
        <p:sp>
          <p:nvSpPr>
            <p:cNvPr id="596" name="CustomShape 125"/>
            <p:cNvSpPr/>
            <p:nvPr/>
          </p:nvSpPr>
          <p:spPr>
            <a:xfrm>
              <a:off x="2042640" y="1814400"/>
              <a:ext cx="377208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      </a:t>
              </a:r>
              <a:r>
                <a:rPr b="0" lang="en-US" sz="2400" spc="-1" strike="noStrike">
                  <a:solidFill>
                    <a:srgbClr val="000000"/>
                  </a:solidFill>
                  <a:latin typeface="Librarian"/>
                </a:rPr>
                <a:t>= Transition metals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597" name="CustomShape 126"/>
            <p:cNvSpPr/>
            <p:nvPr/>
          </p:nvSpPr>
          <p:spPr>
            <a:xfrm>
              <a:off x="2216160" y="18352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98" name="CustomShape 127"/>
          <p:cNvSpPr/>
          <p:nvPr/>
        </p:nvSpPr>
        <p:spPr>
          <a:xfrm>
            <a:off x="412128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9" name="CustomShape 128"/>
          <p:cNvSpPr/>
          <p:nvPr/>
        </p:nvSpPr>
        <p:spPr>
          <a:xfrm>
            <a:off x="412128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0" name="CustomShape 129"/>
          <p:cNvSpPr/>
          <p:nvPr/>
        </p:nvSpPr>
        <p:spPr>
          <a:xfrm>
            <a:off x="374004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1" name="CustomShape 130"/>
          <p:cNvSpPr/>
          <p:nvPr/>
        </p:nvSpPr>
        <p:spPr>
          <a:xfrm>
            <a:off x="374004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2" name="CustomShape 131"/>
          <p:cNvSpPr/>
          <p:nvPr/>
        </p:nvSpPr>
        <p:spPr>
          <a:xfrm>
            <a:off x="335916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3" name="CustomShape 132"/>
          <p:cNvSpPr/>
          <p:nvPr/>
        </p:nvSpPr>
        <p:spPr>
          <a:xfrm>
            <a:off x="335916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4" name="CustomShape 133"/>
          <p:cNvSpPr/>
          <p:nvPr/>
        </p:nvSpPr>
        <p:spPr>
          <a:xfrm>
            <a:off x="2978280" y="511164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5" name="CustomShape 134"/>
          <p:cNvSpPr/>
          <p:nvPr/>
        </p:nvSpPr>
        <p:spPr>
          <a:xfrm>
            <a:off x="2978280" y="5492880"/>
            <a:ext cx="368280" cy="368280"/>
          </a:xfrm>
          <a:prstGeom prst="rect">
            <a:avLst/>
          </a:prstGeom>
          <a:noFill/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606" name="Group 135"/>
          <p:cNvGrpSpPr/>
          <p:nvPr/>
        </p:nvGrpSpPr>
        <p:grpSpPr>
          <a:xfrm>
            <a:off x="1523880" y="2209680"/>
            <a:ext cx="368280" cy="2273040"/>
            <a:chOff x="1523880" y="2209680"/>
            <a:chExt cx="368280" cy="2273040"/>
          </a:xfrm>
        </p:grpSpPr>
        <p:sp>
          <p:nvSpPr>
            <p:cNvPr id="607" name="CustomShape 136"/>
            <p:cNvSpPr/>
            <p:nvPr/>
          </p:nvSpPr>
          <p:spPr>
            <a:xfrm>
              <a:off x="1523880" y="411444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8" name="CustomShape 137"/>
            <p:cNvSpPr/>
            <p:nvPr/>
          </p:nvSpPr>
          <p:spPr>
            <a:xfrm>
              <a:off x="1523880" y="373356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9" name="CustomShape 138"/>
            <p:cNvSpPr/>
            <p:nvPr/>
          </p:nvSpPr>
          <p:spPr>
            <a:xfrm>
              <a:off x="1523880" y="335268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0" name="CustomShape 139"/>
            <p:cNvSpPr/>
            <p:nvPr/>
          </p:nvSpPr>
          <p:spPr>
            <a:xfrm>
              <a:off x="1523880" y="297144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1" name="CustomShape 140"/>
            <p:cNvSpPr/>
            <p:nvPr/>
          </p:nvSpPr>
          <p:spPr>
            <a:xfrm>
              <a:off x="1523880" y="259056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2" name="CustomShape 141"/>
            <p:cNvSpPr/>
            <p:nvPr/>
          </p:nvSpPr>
          <p:spPr>
            <a:xfrm>
              <a:off x="1523880" y="2209680"/>
              <a:ext cx="368280" cy="368280"/>
            </a:xfrm>
            <a:prstGeom prst="rect">
              <a:avLst/>
            </a:prstGeom>
            <a:solidFill>
              <a:srgbClr val="ffcc99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13" name="Group 142"/>
          <p:cNvGrpSpPr/>
          <p:nvPr/>
        </p:nvGrpSpPr>
        <p:grpSpPr>
          <a:xfrm>
            <a:off x="1143000" y="2209680"/>
            <a:ext cx="368280" cy="2273040"/>
            <a:chOff x="1143000" y="2209680"/>
            <a:chExt cx="368280" cy="2273040"/>
          </a:xfrm>
        </p:grpSpPr>
        <p:sp>
          <p:nvSpPr>
            <p:cNvPr id="614" name="CustomShape 143"/>
            <p:cNvSpPr/>
            <p:nvPr/>
          </p:nvSpPr>
          <p:spPr>
            <a:xfrm>
              <a:off x="1143000" y="411444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5" name="CustomShape 144"/>
            <p:cNvSpPr/>
            <p:nvPr/>
          </p:nvSpPr>
          <p:spPr>
            <a:xfrm>
              <a:off x="1143000" y="373356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6" name="CustomShape 145"/>
            <p:cNvSpPr/>
            <p:nvPr/>
          </p:nvSpPr>
          <p:spPr>
            <a:xfrm>
              <a:off x="1143000" y="335268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7" name="CustomShape 146"/>
            <p:cNvSpPr/>
            <p:nvPr/>
          </p:nvSpPr>
          <p:spPr>
            <a:xfrm>
              <a:off x="1143000" y="297144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8" name="CustomShape 147"/>
            <p:cNvSpPr/>
            <p:nvPr/>
          </p:nvSpPr>
          <p:spPr>
            <a:xfrm>
              <a:off x="1143000" y="259056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9" name="CustomShape 148"/>
            <p:cNvSpPr/>
            <p:nvPr/>
          </p:nvSpPr>
          <p:spPr>
            <a:xfrm>
              <a:off x="1143000" y="2209680"/>
              <a:ext cx="368280" cy="368280"/>
            </a:xfrm>
            <a:prstGeom prst="rect">
              <a:avLst/>
            </a:prstGeom>
            <a:solidFill>
              <a:srgbClr val="fe9b0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20" name="Group 149"/>
          <p:cNvGrpSpPr/>
          <p:nvPr/>
        </p:nvGrpSpPr>
        <p:grpSpPr>
          <a:xfrm>
            <a:off x="1905120" y="2971800"/>
            <a:ext cx="3797280" cy="1511280"/>
            <a:chOff x="1905120" y="2971800"/>
            <a:chExt cx="3797280" cy="1511280"/>
          </a:xfrm>
        </p:grpSpPr>
        <p:sp>
          <p:nvSpPr>
            <p:cNvPr id="621" name="CustomShape 150"/>
            <p:cNvSpPr/>
            <p:nvPr/>
          </p:nvSpPr>
          <p:spPr>
            <a:xfrm>
              <a:off x="266724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2" name="CustomShape 151"/>
            <p:cNvSpPr/>
            <p:nvPr/>
          </p:nvSpPr>
          <p:spPr>
            <a:xfrm>
              <a:off x="228600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3" name="CustomShape 152"/>
            <p:cNvSpPr/>
            <p:nvPr/>
          </p:nvSpPr>
          <p:spPr>
            <a:xfrm>
              <a:off x="190512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4" name="CustomShape 153"/>
            <p:cNvSpPr/>
            <p:nvPr/>
          </p:nvSpPr>
          <p:spPr>
            <a:xfrm>
              <a:off x="304812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5" name="CustomShape 154"/>
            <p:cNvSpPr/>
            <p:nvPr/>
          </p:nvSpPr>
          <p:spPr>
            <a:xfrm>
              <a:off x="342900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6" name="CustomShape 155"/>
            <p:cNvSpPr/>
            <p:nvPr/>
          </p:nvSpPr>
          <p:spPr>
            <a:xfrm>
              <a:off x="381024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7" name="CustomShape 156"/>
            <p:cNvSpPr/>
            <p:nvPr/>
          </p:nvSpPr>
          <p:spPr>
            <a:xfrm>
              <a:off x="457200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8" name="CustomShape 157"/>
            <p:cNvSpPr/>
            <p:nvPr/>
          </p:nvSpPr>
          <p:spPr>
            <a:xfrm>
              <a:off x="266724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29" name="CustomShape 158"/>
            <p:cNvSpPr/>
            <p:nvPr/>
          </p:nvSpPr>
          <p:spPr>
            <a:xfrm>
              <a:off x="228600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0" name="CustomShape 159"/>
            <p:cNvSpPr/>
            <p:nvPr/>
          </p:nvSpPr>
          <p:spPr>
            <a:xfrm>
              <a:off x="190512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1" name="CustomShape 160"/>
            <p:cNvSpPr/>
            <p:nvPr/>
          </p:nvSpPr>
          <p:spPr>
            <a:xfrm>
              <a:off x="304812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2" name="CustomShape 161"/>
            <p:cNvSpPr/>
            <p:nvPr/>
          </p:nvSpPr>
          <p:spPr>
            <a:xfrm>
              <a:off x="342900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3" name="CustomShape 162"/>
            <p:cNvSpPr/>
            <p:nvPr/>
          </p:nvSpPr>
          <p:spPr>
            <a:xfrm>
              <a:off x="381024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4" name="CustomShape 163"/>
            <p:cNvSpPr/>
            <p:nvPr/>
          </p:nvSpPr>
          <p:spPr>
            <a:xfrm>
              <a:off x="419112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5" name="CustomShape 164"/>
            <p:cNvSpPr/>
            <p:nvPr/>
          </p:nvSpPr>
          <p:spPr>
            <a:xfrm>
              <a:off x="457200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6" name="CustomShape 165"/>
            <p:cNvSpPr/>
            <p:nvPr/>
          </p:nvSpPr>
          <p:spPr>
            <a:xfrm>
              <a:off x="495324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7" name="CustomShape 166"/>
            <p:cNvSpPr/>
            <p:nvPr/>
          </p:nvSpPr>
          <p:spPr>
            <a:xfrm>
              <a:off x="5334120" y="373356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8" name="CustomShape 167"/>
            <p:cNvSpPr/>
            <p:nvPr/>
          </p:nvSpPr>
          <p:spPr>
            <a:xfrm>
              <a:off x="266724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39" name="CustomShape 168"/>
            <p:cNvSpPr/>
            <p:nvPr/>
          </p:nvSpPr>
          <p:spPr>
            <a:xfrm>
              <a:off x="228600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0" name="CustomShape 169"/>
            <p:cNvSpPr/>
            <p:nvPr/>
          </p:nvSpPr>
          <p:spPr>
            <a:xfrm>
              <a:off x="190512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1" name="CustomShape 170"/>
            <p:cNvSpPr/>
            <p:nvPr/>
          </p:nvSpPr>
          <p:spPr>
            <a:xfrm>
              <a:off x="304812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2" name="CustomShape 171"/>
            <p:cNvSpPr/>
            <p:nvPr/>
          </p:nvSpPr>
          <p:spPr>
            <a:xfrm>
              <a:off x="342900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3" name="CustomShape 172"/>
            <p:cNvSpPr/>
            <p:nvPr/>
          </p:nvSpPr>
          <p:spPr>
            <a:xfrm>
              <a:off x="381024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4" name="CustomShape 173"/>
            <p:cNvSpPr/>
            <p:nvPr/>
          </p:nvSpPr>
          <p:spPr>
            <a:xfrm>
              <a:off x="419112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5" name="CustomShape 174"/>
            <p:cNvSpPr/>
            <p:nvPr/>
          </p:nvSpPr>
          <p:spPr>
            <a:xfrm>
              <a:off x="457200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6" name="CustomShape 175"/>
            <p:cNvSpPr/>
            <p:nvPr/>
          </p:nvSpPr>
          <p:spPr>
            <a:xfrm>
              <a:off x="495324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7" name="CustomShape 176"/>
            <p:cNvSpPr/>
            <p:nvPr/>
          </p:nvSpPr>
          <p:spPr>
            <a:xfrm>
              <a:off x="5334120" y="335268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8" name="CustomShape 177"/>
            <p:cNvSpPr/>
            <p:nvPr/>
          </p:nvSpPr>
          <p:spPr>
            <a:xfrm>
              <a:off x="4191120" y="4114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49" name="CustomShape 178"/>
            <p:cNvSpPr/>
            <p:nvPr/>
          </p:nvSpPr>
          <p:spPr>
            <a:xfrm>
              <a:off x="266724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0" name="CustomShape 179"/>
            <p:cNvSpPr/>
            <p:nvPr/>
          </p:nvSpPr>
          <p:spPr>
            <a:xfrm>
              <a:off x="228600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1" name="CustomShape 180"/>
            <p:cNvSpPr/>
            <p:nvPr/>
          </p:nvSpPr>
          <p:spPr>
            <a:xfrm>
              <a:off x="190512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2" name="CustomShape 181"/>
            <p:cNvSpPr/>
            <p:nvPr/>
          </p:nvSpPr>
          <p:spPr>
            <a:xfrm>
              <a:off x="304812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3" name="CustomShape 182"/>
            <p:cNvSpPr/>
            <p:nvPr/>
          </p:nvSpPr>
          <p:spPr>
            <a:xfrm>
              <a:off x="342900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4" name="CustomShape 183"/>
            <p:cNvSpPr/>
            <p:nvPr/>
          </p:nvSpPr>
          <p:spPr>
            <a:xfrm>
              <a:off x="381024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5" name="CustomShape 184"/>
            <p:cNvSpPr/>
            <p:nvPr/>
          </p:nvSpPr>
          <p:spPr>
            <a:xfrm>
              <a:off x="419112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6" name="CustomShape 185"/>
            <p:cNvSpPr/>
            <p:nvPr/>
          </p:nvSpPr>
          <p:spPr>
            <a:xfrm>
              <a:off x="457200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7" name="CustomShape 186"/>
            <p:cNvSpPr/>
            <p:nvPr/>
          </p:nvSpPr>
          <p:spPr>
            <a:xfrm>
              <a:off x="495324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58" name="CustomShape 187"/>
            <p:cNvSpPr/>
            <p:nvPr/>
          </p:nvSpPr>
          <p:spPr>
            <a:xfrm>
              <a:off x="5334120" y="2971800"/>
              <a:ext cx="368280" cy="368280"/>
            </a:xfrm>
            <a:prstGeom prst="rect">
              <a:avLst/>
            </a:prstGeom>
            <a:solidFill>
              <a:srgbClr val="a2c1fe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59" name="Group 188"/>
          <p:cNvGrpSpPr/>
          <p:nvPr/>
        </p:nvGrpSpPr>
        <p:grpSpPr>
          <a:xfrm>
            <a:off x="7620120" y="1828800"/>
            <a:ext cx="368280" cy="2273400"/>
            <a:chOff x="7620120" y="1828800"/>
            <a:chExt cx="368280" cy="2273400"/>
          </a:xfrm>
        </p:grpSpPr>
        <p:sp>
          <p:nvSpPr>
            <p:cNvPr id="660" name="CustomShape 189"/>
            <p:cNvSpPr/>
            <p:nvPr/>
          </p:nvSpPr>
          <p:spPr>
            <a:xfrm>
              <a:off x="7620120" y="373392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1" name="CustomShape 190"/>
            <p:cNvSpPr/>
            <p:nvPr/>
          </p:nvSpPr>
          <p:spPr>
            <a:xfrm>
              <a:off x="7620120" y="335268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2" name="CustomShape 191"/>
            <p:cNvSpPr/>
            <p:nvPr/>
          </p:nvSpPr>
          <p:spPr>
            <a:xfrm>
              <a:off x="7620120" y="297180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3" name="CustomShape 192"/>
            <p:cNvSpPr/>
            <p:nvPr/>
          </p:nvSpPr>
          <p:spPr>
            <a:xfrm>
              <a:off x="7620120" y="259092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4" name="CustomShape 193"/>
            <p:cNvSpPr/>
            <p:nvPr/>
          </p:nvSpPr>
          <p:spPr>
            <a:xfrm>
              <a:off x="7620120" y="220968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5" name="CustomShape 194"/>
            <p:cNvSpPr/>
            <p:nvPr/>
          </p:nvSpPr>
          <p:spPr>
            <a:xfrm>
              <a:off x="7620120" y="1828800"/>
              <a:ext cx="368280" cy="368280"/>
            </a:xfrm>
            <a:prstGeom prst="rect">
              <a:avLst/>
            </a:prstGeom>
            <a:solidFill>
              <a:srgbClr val="9900ff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66" name="Group 195"/>
          <p:cNvGrpSpPr/>
          <p:nvPr/>
        </p:nvGrpSpPr>
        <p:grpSpPr>
          <a:xfrm>
            <a:off x="7238880" y="2209680"/>
            <a:ext cx="374760" cy="1892160"/>
            <a:chOff x="7238880" y="2209680"/>
            <a:chExt cx="374760" cy="1892160"/>
          </a:xfrm>
        </p:grpSpPr>
        <p:sp>
          <p:nvSpPr>
            <p:cNvPr id="667" name="CustomShape 196"/>
            <p:cNvSpPr/>
            <p:nvPr/>
          </p:nvSpPr>
          <p:spPr>
            <a:xfrm>
              <a:off x="7245360" y="3733560"/>
              <a:ext cx="368280" cy="368280"/>
            </a:xfrm>
            <a:prstGeom prst="rect">
              <a:avLst/>
            </a:prstGeom>
            <a:solidFill>
              <a:srgbClr val="f95ab7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8" name="CustomShape 197"/>
            <p:cNvSpPr/>
            <p:nvPr/>
          </p:nvSpPr>
          <p:spPr>
            <a:xfrm>
              <a:off x="7245360" y="3352680"/>
              <a:ext cx="368280" cy="368280"/>
            </a:xfrm>
            <a:prstGeom prst="rect">
              <a:avLst/>
            </a:prstGeom>
            <a:solidFill>
              <a:srgbClr val="f95ab7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9" name="CustomShape 198"/>
            <p:cNvSpPr/>
            <p:nvPr/>
          </p:nvSpPr>
          <p:spPr>
            <a:xfrm>
              <a:off x="7245360" y="2971440"/>
              <a:ext cx="368280" cy="368280"/>
            </a:xfrm>
            <a:prstGeom prst="rect">
              <a:avLst/>
            </a:prstGeom>
            <a:solidFill>
              <a:srgbClr val="f95ab7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0" name="CustomShape 199"/>
            <p:cNvSpPr/>
            <p:nvPr/>
          </p:nvSpPr>
          <p:spPr>
            <a:xfrm>
              <a:off x="7245360" y="2590560"/>
              <a:ext cx="368280" cy="368280"/>
            </a:xfrm>
            <a:prstGeom prst="rect">
              <a:avLst/>
            </a:prstGeom>
            <a:solidFill>
              <a:srgbClr val="f95ab7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1" name="CustomShape 200"/>
            <p:cNvSpPr/>
            <p:nvPr/>
          </p:nvSpPr>
          <p:spPr>
            <a:xfrm>
              <a:off x="7245360" y="2209680"/>
              <a:ext cx="368280" cy="368280"/>
            </a:xfrm>
            <a:prstGeom prst="rect">
              <a:avLst/>
            </a:prstGeom>
            <a:solidFill>
              <a:srgbClr val="f95ab7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2" name="Line 201"/>
            <p:cNvSpPr/>
            <p:nvPr/>
          </p:nvSpPr>
          <p:spPr>
            <a:xfrm>
              <a:off x="7238880" y="3765240"/>
              <a:ext cx="0" cy="30492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73" name="Group 202"/>
          <p:cNvGrpSpPr/>
          <p:nvPr/>
        </p:nvGrpSpPr>
        <p:grpSpPr>
          <a:xfrm>
            <a:off x="2971800" y="5105520"/>
            <a:ext cx="5320800" cy="368280"/>
            <a:chOff x="2971800" y="5105520"/>
            <a:chExt cx="5320800" cy="368280"/>
          </a:xfrm>
        </p:grpSpPr>
        <p:sp>
          <p:nvSpPr>
            <p:cNvPr id="674" name="CustomShape 203"/>
            <p:cNvSpPr/>
            <p:nvPr/>
          </p:nvSpPr>
          <p:spPr>
            <a:xfrm>
              <a:off x="449568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5" name="CustomShape 204"/>
            <p:cNvSpPr/>
            <p:nvPr/>
          </p:nvSpPr>
          <p:spPr>
            <a:xfrm>
              <a:off x="487656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6" name="CustomShape 205"/>
            <p:cNvSpPr/>
            <p:nvPr/>
          </p:nvSpPr>
          <p:spPr>
            <a:xfrm>
              <a:off x="525744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7" name="CustomShape 206"/>
            <p:cNvSpPr/>
            <p:nvPr/>
          </p:nvSpPr>
          <p:spPr>
            <a:xfrm>
              <a:off x="563868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8" name="CustomShape 207"/>
            <p:cNvSpPr/>
            <p:nvPr/>
          </p:nvSpPr>
          <p:spPr>
            <a:xfrm>
              <a:off x="601956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9" name="CustomShape 208"/>
            <p:cNvSpPr/>
            <p:nvPr/>
          </p:nvSpPr>
          <p:spPr>
            <a:xfrm>
              <a:off x="640044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0" name="CustomShape 209"/>
            <p:cNvSpPr/>
            <p:nvPr/>
          </p:nvSpPr>
          <p:spPr>
            <a:xfrm>
              <a:off x="678168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1" name="CustomShape 210"/>
            <p:cNvSpPr/>
            <p:nvPr/>
          </p:nvSpPr>
          <p:spPr>
            <a:xfrm>
              <a:off x="716256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2" name="CustomShape 211"/>
            <p:cNvSpPr/>
            <p:nvPr/>
          </p:nvSpPr>
          <p:spPr>
            <a:xfrm>
              <a:off x="754344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3" name="CustomShape 212"/>
            <p:cNvSpPr/>
            <p:nvPr/>
          </p:nvSpPr>
          <p:spPr>
            <a:xfrm>
              <a:off x="792468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4" name="CustomShape 213"/>
            <p:cNvSpPr/>
            <p:nvPr/>
          </p:nvSpPr>
          <p:spPr>
            <a:xfrm>
              <a:off x="411444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5" name="CustomShape 214"/>
            <p:cNvSpPr/>
            <p:nvPr/>
          </p:nvSpPr>
          <p:spPr>
            <a:xfrm>
              <a:off x="373356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6" name="CustomShape 215"/>
            <p:cNvSpPr/>
            <p:nvPr/>
          </p:nvSpPr>
          <p:spPr>
            <a:xfrm>
              <a:off x="335268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7" name="CustomShape 216"/>
            <p:cNvSpPr/>
            <p:nvPr/>
          </p:nvSpPr>
          <p:spPr>
            <a:xfrm>
              <a:off x="2971800" y="5105520"/>
              <a:ext cx="367920" cy="368280"/>
            </a:xfrm>
            <a:prstGeom prst="rect">
              <a:avLst/>
            </a:prstGeom>
            <a:solidFill>
              <a:srgbClr val="ff9933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688" name="Group 217"/>
          <p:cNvGrpSpPr/>
          <p:nvPr/>
        </p:nvGrpSpPr>
        <p:grpSpPr>
          <a:xfrm>
            <a:off x="2971800" y="5486400"/>
            <a:ext cx="5321160" cy="368280"/>
            <a:chOff x="2971800" y="5486400"/>
            <a:chExt cx="5321160" cy="368280"/>
          </a:xfrm>
        </p:grpSpPr>
        <p:sp>
          <p:nvSpPr>
            <p:cNvPr id="689" name="CustomShape 218"/>
            <p:cNvSpPr/>
            <p:nvPr/>
          </p:nvSpPr>
          <p:spPr>
            <a:xfrm>
              <a:off x="449568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0" name="CustomShape 219"/>
            <p:cNvSpPr/>
            <p:nvPr/>
          </p:nvSpPr>
          <p:spPr>
            <a:xfrm>
              <a:off x="487656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1" name="CustomShape 220"/>
            <p:cNvSpPr/>
            <p:nvPr/>
          </p:nvSpPr>
          <p:spPr>
            <a:xfrm>
              <a:off x="525780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2" name="CustomShape 221"/>
            <p:cNvSpPr/>
            <p:nvPr/>
          </p:nvSpPr>
          <p:spPr>
            <a:xfrm>
              <a:off x="563868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3" name="CustomShape 222"/>
            <p:cNvSpPr/>
            <p:nvPr/>
          </p:nvSpPr>
          <p:spPr>
            <a:xfrm>
              <a:off x="601956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4" name="CustomShape 223"/>
            <p:cNvSpPr/>
            <p:nvPr/>
          </p:nvSpPr>
          <p:spPr>
            <a:xfrm>
              <a:off x="640080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5" name="CustomShape 224"/>
            <p:cNvSpPr/>
            <p:nvPr/>
          </p:nvSpPr>
          <p:spPr>
            <a:xfrm>
              <a:off x="678168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6" name="CustomShape 225"/>
            <p:cNvSpPr/>
            <p:nvPr/>
          </p:nvSpPr>
          <p:spPr>
            <a:xfrm>
              <a:off x="716256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7" name="CustomShape 226"/>
            <p:cNvSpPr/>
            <p:nvPr/>
          </p:nvSpPr>
          <p:spPr>
            <a:xfrm>
              <a:off x="754380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8" name="CustomShape 227"/>
            <p:cNvSpPr/>
            <p:nvPr/>
          </p:nvSpPr>
          <p:spPr>
            <a:xfrm>
              <a:off x="792468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9" name="CustomShape 228"/>
            <p:cNvSpPr/>
            <p:nvPr/>
          </p:nvSpPr>
          <p:spPr>
            <a:xfrm>
              <a:off x="411480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0" name="CustomShape 229"/>
            <p:cNvSpPr/>
            <p:nvPr/>
          </p:nvSpPr>
          <p:spPr>
            <a:xfrm>
              <a:off x="373356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1" name="CustomShape 230"/>
            <p:cNvSpPr/>
            <p:nvPr/>
          </p:nvSpPr>
          <p:spPr>
            <a:xfrm>
              <a:off x="335268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2" name="CustomShape 231"/>
            <p:cNvSpPr/>
            <p:nvPr/>
          </p:nvSpPr>
          <p:spPr>
            <a:xfrm>
              <a:off x="2971800" y="5486400"/>
              <a:ext cx="368280" cy="368280"/>
            </a:xfrm>
            <a:prstGeom prst="rect">
              <a:avLst/>
            </a:prstGeom>
            <a:solidFill>
              <a:srgbClr val="0099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1025" dur="indefinite" restart="never" nodeType="tmRoot">
          <p:childTnLst>
            <p:seq>
              <p:cTn id="1026" dur="indefinite" nodeType="mainSeq">
                <p:childTnLst>
                  <p:par>
                    <p:cTn id="1027" fill="hold">
                      <p:stCondLst>
                        <p:cond delay="indefinite"/>
                      </p:stCondLst>
                      <p:childTnLst>
                        <p:par>
                          <p:cTn id="1028" fill="hold">
                            <p:stCondLst>
                              <p:cond delay="0"/>
                            </p:stCondLst>
                            <p:childTnLst>
                              <p:par>
                                <p:cTn id="102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1" fill="hold">
                      <p:stCondLst>
                        <p:cond delay="indefinite"/>
                      </p:stCondLst>
                      <p:childTnLst>
                        <p:par>
                          <p:cTn id="1032" fill="hold">
                            <p:stCondLst>
                              <p:cond delay="0"/>
                            </p:stCondLst>
                            <p:childTnLst>
                              <p:par>
                                <p:cTn id="10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35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13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  <p:par>
                    <p:cTn id="1036" fill="hold">
                      <p:stCondLst>
                        <p:cond delay="indefinite"/>
                      </p:stCondLst>
                      <p:childTnLst>
                        <p:par>
                          <p:cTn id="1037" fill="hold">
                            <p:stCondLst>
                              <p:cond delay="0"/>
                            </p:stCondLst>
                            <p:childTnLst>
                              <p:par>
                                <p:cTn id="103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40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06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  <p:par>
                    <p:cTn id="1041" fill="hold">
                      <p:stCondLst>
                        <p:cond delay="indefinite"/>
                      </p:stCondLst>
                      <p:childTnLst>
                        <p:par>
                          <p:cTn id="1042" fill="hold">
                            <p:stCondLst>
                              <p:cond delay="0"/>
                            </p:stCondLst>
                            <p:childTnLst>
                              <p:par>
                                <p:cTn id="10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45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20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  <p:par>
                    <p:cTn id="1046" fill="hold">
                      <p:stCondLst>
                        <p:cond delay="indefinite"/>
                      </p:stCondLst>
                      <p:childTnLst>
                        <p:par>
                          <p:cTn id="1047" fill="hold">
                            <p:stCondLst>
                              <p:cond delay="0"/>
                            </p:stCondLst>
                            <p:childTnLst>
                              <p:par>
                                <p:cTn id="104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50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59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  <p:par>
                    <p:cTn id="1051" fill="hold">
                      <p:stCondLst>
                        <p:cond delay="indefinite"/>
                      </p:stCondLst>
                      <p:childTnLst>
                        <p:par>
                          <p:cTn id="1052" fill="hold">
                            <p:stCondLst>
                              <p:cond delay="0"/>
                            </p:stCondLst>
                            <p:childTnLst>
                              <p:par>
                                <p:cTn id="105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55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66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  <p:par>
                    <p:cTn id="1056" fill="hold">
                      <p:stCondLst>
                        <p:cond delay="indefinite"/>
                      </p:stCondLst>
                      <p:childTnLst>
                        <p:par>
                          <p:cTn id="1057" fill="hold">
                            <p:stCondLst>
                              <p:cond delay="0"/>
                            </p:stCondLst>
                            <p:childTnLst>
                              <p:par>
                                <p:cTn id="1058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set>
                                <p:cBhvr>
                                  <p:cTn id="1060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673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TextShape 1"/>
          <p:cNvSpPr txBox="1"/>
          <p:nvPr/>
        </p:nvSpPr>
        <p:spPr>
          <a:xfrm>
            <a:off x="685800" y="151920"/>
            <a:ext cx="7772400" cy="8384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Important Groups—Hydrogen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04" name="TextShape 2"/>
          <p:cNvSpPr txBox="1"/>
          <p:nvPr/>
        </p:nvSpPr>
        <p:spPr>
          <a:xfrm>
            <a:off x="685800" y="1143000"/>
            <a:ext cx="7772400" cy="49528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Nonmetal.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Colorless, diatomic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Very low melting point and density.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Reacts with nonmetals to form molecular compounds.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HCl is an acidic gas.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 is a liquid.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Reacts with metals to form hydrides.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Metal hydrides react with water to form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hydrogen halides dissolve in water to form acids.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61" dur="indefinite" restart="never" nodeType="tmRoot">
          <p:childTnLst>
            <p:seq>
              <p:cTn id="1062" dur="indefinite" nodeType="mainSeq">
                <p:childTnLst>
                  <p:par>
                    <p:cTn id="1063" fill="hold">
                      <p:stCondLst>
                        <p:cond delay="indefinite"/>
                      </p:stCondLst>
                      <p:childTnLst>
                        <p:par>
                          <p:cTn id="1064" fill="hold">
                            <p:stCondLst>
                              <p:cond delay="0"/>
                            </p:stCondLst>
                            <p:childTnLst>
                              <p:par>
                                <p:cTn id="106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7" dur="500"/>
                                        <p:tgtEl>
                                          <p:spTgt spid="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8" fill="hold">
                      <p:stCondLst>
                        <p:cond delay="indefinite"/>
                      </p:stCondLst>
                      <p:childTnLst>
                        <p:par>
                          <p:cTn id="1069" fill="hold">
                            <p:stCondLst>
                              <p:cond delay="0"/>
                            </p:stCondLst>
                            <p:childTnLst>
                              <p:par>
                                <p:cTn id="10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2" dur="500"/>
                                        <p:tgtEl>
                                          <p:spTgt spid="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5" dur="500"/>
                                        <p:tgtEl>
                                          <p:spTgt spid="7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6" fill="hold">
                      <p:stCondLst>
                        <p:cond delay="indefinite"/>
                      </p:stCondLst>
                      <p:childTnLst>
                        <p:par>
                          <p:cTn id="1077" fill="hold">
                            <p:stCondLst>
                              <p:cond delay="0"/>
                            </p:stCondLst>
                            <p:childTnLst>
                              <p:par>
                                <p:cTn id="10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0" dur="500"/>
                                        <p:tgtEl>
                                          <p:spTgt spid="7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3" dur="500"/>
                                        <p:tgtEl>
                                          <p:spTgt spid="7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6" dur="500"/>
                                        <p:tgtEl>
                                          <p:spTgt spid="7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7" fill="hold">
                      <p:stCondLst>
                        <p:cond delay="indefinite"/>
                      </p:stCondLst>
                      <p:childTnLst>
                        <p:par>
                          <p:cTn id="1088" fill="hold">
                            <p:stCondLst>
                              <p:cond delay="0"/>
                            </p:stCondLst>
                            <p:childTnLst>
                              <p:par>
                                <p:cTn id="10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1" dur="500"/>
                                        <p:tgtEl>
                                          <p:spTgt spid="7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4" dur="500"/>
                                        <p:tgtEl>
                                          <p:spTgt spid="7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5" fill="hold">
                      <p:stCondLst>
                        <p:cond delay="indefinite"/>
                      </p:stCondLst>
                      <p:childTnLst>
                        <p:par>
                          <p:cTn id="1096" fill="hold">
                            <p:stCondLst>
                              <p:cond delay="0"/>
                            </p:stCondLst>
                            <p:childTnLst>
                              <p:par>
                                <p:cTn id="10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9" dur="500"/>
                                        <p:tgtEl>
                                          <p:spTgt spid="7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5" name="" descr=""/>
          <p:cNvPicPr/>
          <p:nvPr/>
        </p:nvPicPr>
        <p:blipFill>
          <a:blip r:embed="rId1"/>
          <a:stretch/>
        </p:blipFill>
        <p:spPr>
          <a:xfrm>
            <a:off x="5126040" y="1028880"/>
            <a:ext cx="3917880" cy="5181480"/>
          </a:xfrm>
          <a:prstGeom prst="rect">
            <a:avLst/>
          </a:prstGeom>
          <a:ln>
            <a:noFill/>
          </a:ln>
        </p:spPr>
      </p:pic>
      <p:sp>
        <p:nvSpPr>
          <p:cNvPr id="706" name="TextShape 1"/>
          <p:cNvSpPr txBox="1"/>
          <p:nvPr/>
        </p:nvSpPr>
        <p:spPr>
          <a:xfrm>
            <a:off x="456840" y="152280"/>
            <a:ext cx="80010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Important Groups—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Alkali Metals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07" name="TextShape 2"/>
          <p:cNvSpPr txBox="1"/>
          <p:nvPr/>
        </p:nvSpPr>
        <p:spPr>
          <a:xfrm>
            <a:off x="106200" y="1447560"/>
            <a:ext cx="5029200" cy="5121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Group 1 = Alkali metals.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Hydrogen is usually placed here, though it doesn’t belong.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Soft, low melting points, low density.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Flame tests: Li = red, Na = yellow, and K = violet.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Very reactive, never found uncombined in nature.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Tend to form water soluble compounds that are crystallized from seawater then molten salt electrolyzed.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Colorless solutions.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React with water to form basic (alkaline) solutions and H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2 Na + 2 H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O </a:t>
            </a:r>
            <a:r>
              <a:rPr b="0" lang="en-US" sz="2200" spc="-1" strike="noStrike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2 NaOH + H</a:t>
            </a:r>
            <a:r>
              <a:rPr b="0" lang="en-US" sz="22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Releases a lot of heat.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8" name="CustomShape 3"/>
          <p:cNvSpPr/>
          <p:nvPr/>
        </p:nvSpPr>
        <p:spPr>
          <a:xfrm>
            <a:off x="5105880" y="2819520"/>
            <a:ext cx="108000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  <p:timing>
    <p:tnLst>
      <p:par>
        <p:cTn id="1100" dur="indefinite" restart="never" nodeType="tmRoot">
          <p:childTnLst>
            <p:seq>
              <p:cTn id="1101" dur="indefinite" nodeType="mainSeq">
                <p:childTnLst>
                  <p:par>
                    <p:cTn id="1102" fill="hold">
                      <p:stCondLst>
                        <p:cond delay="indefinite"/>
                      </p:stCondLst>
                      <p:childTnLst>
                        <p:par>
                          <p:cTn id="1103" fill="hold">
                            <p:stCondLst>
                              <p:cond delay="0"/>
                            </p:stCondLst>
                            <p:childTnLst>
                              <p:par>
                                <p:cTn id="11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6" dur="500"/>
                                        <p:tgtEl>
                                          <p:spTgt spid="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9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0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3" dur="5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4" dur="5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5" fill="hold">
                      <p:stCondLst>
                        <p:cond delay="indefinite"/>
                      </p:stCondLst>
                      <p:childTnLst>
                        <p:par>
                          <p:cTn id="1116" fill="hold">
                            <p:stCondLst>
                              <p:cond delay="0"/>
                            </p:stCondLst>
                            <p:childTnLst>
                              <p:par>
                                <p:cTn id="11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19" dur="500"/>
                                        <p:tgtEl>
                                          <p:spTgt spid="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0" fill="hold">
                      <p:stCondLst>
                        <p:cond delay="indefinite"/>
                      </p:stCondLst>
                      <p:childTnLst>
                        <p:par>
                          <p:cTn id="1121" fill="hold">
                            <p:stCondLst>
                              <p:cond delay="0"/>
                            </p:stCondLst>
                            <p:childTnLst>
                              <p:par>
                                <p:cTn id="11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24" dur="500"/>
                                        <p:tgtEl>
                                          <p:spTgt spid="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5" fill="hold">
                      <p:stCondLst>
                        <p:cond delay="indefinite"/>
                      </p:stCondLst>
                      <p:childTnLst>
                        <p:par>
                          <p:cTn id="1126" fill="hold">
                            <p:stCondLst>
                              <p:cond delay="0"/>
                            </p:stCondLst>
                            <p:childTnLst>
                              <p:par>
                                <p:cTn id="11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29" dur="500"/>
                                        <p:tgtEl>
                                          <p:spTgt spid="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0" fill="hold">
                      <p:stCondLst>
                        <p:cond delay="indefinite"/>
                      </p:stCondLst>
                      <p:childTnLst>
                        <p:par>
                          <p:cTn id="1131" fill="hold">
                            <p:stCondLst>
                              <p:cond delay="0"/>
                            </p:stCondLst>
                            <p:childTnLst>
                              <p:par>
                                <p:cTn id="11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4" dur="500"/>
                                        <p:tgtEl>
                                          <p:spTgt spid="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5" fill="hold">
                      <p:stCondLst>
                        <p:cond delay="indefinite"/>
                      </p:stCondLst>
                      <p:childTnLst>
                        <p:par>
                          <p:cTn id="1136" fill="hold">
                            <p:stCondLst>
                              <p:cond delay="0"/>
                            </p:stCondLst>
                            <p:childTnLst>
                              <p:par>
                                <p:cTn id="11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9" dur="500"/>
                                        <p:tgtEl>
                                          <p:spTgt spid="7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42" dur="500"/>
                                        <p:tgtEl>
                                          <p:spTgt spid="7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3" fill="hold">
                      <p:stCondLst>
                        <p:cond delay="indefinite"/>
                      </p:stCondLst>
                      <p:childTnLst>
                        <p:par>
                          <p:cTn id="1144" fill="hold">
                            <p:stCondLst>
                              <p:cond delay="0"/>
                            </p:stCondLst>
                            <p:childTnLst>
                              <p:par>
                                <p:cTn id="11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47" dur="500"/>
                                        <p:tgtEl>
                                          <p:spTgt spid="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0" dur="500"/>
                                        <p:tgtEl>
                                          <p:spTgt spid="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3" dur="500"/>
                                        <p:tgtEl>
                                          <p:spTgt spid="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9" name="" descr=""/>
          <p:cNvPicPr/>
          <p:nvPr/>
        </p:nvPicPr>
        <p:blipFill>
          <a:blip r:embed="rId1"/>
          <a:stretch/>
        </p:blipFill>
        <p:spPr>
          <a:xfrm>
            <a:off x="5715000" y="762120"/>
            <a:ext cx="2990880" cy="5790960"/>
          </a:xfrm>
          <a:prstGeom prst="rect">
            <a:avLst/>
          </a:prstGeom>
          <a:ln>
            <a:noFill/>
          </a:ln>
        </p:spPr>
      </p:pic>
      <p:sp>
        <p:nvSpPr>
          <p:cNvPr id="710" name="TextShape 1"/>
          <p:cNvSpPr txBox="1"/>
          <p:nvPr/>
        </p:nvSpPr>
        <p:spPr>
          <a:xfrm>
            <a:off x="685800" y="22824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Important Groups—Alkali Earth Metals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1" name="TextShape 2"/>
          <p:cNvSpPr txBox="1"/>
          <p:nvPr/>
        </p:nvSpPr>
        <p:spPr>
          <a:xfrm>
            <a:off x="152280" y="914400"/>
            <a:ext cx="5181840" cy="5486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Group 2 = Alkali earth metals.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Harder, higher melting, and denser than alkali metals.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Mg alloys used as structural materials.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Flame tests: Ca = red, Sr = red, and Ba = yellow-green.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Reactive, but less than corresponding alkali metal.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Form stable, insoluble oxides from which they are normally extracted.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Oxides are basic = alkaline earth.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Reactivity with water to form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 = none, Mg = steam, Ca, Sr, Ba = cold water.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54" dur="indefinite" restart="never" nodeType="tmRoot">
          <p:childTnLst>
            <p:seq>
              <p:cTn id="1155" dur="indefinite" nodeType="mainSeq">
                <p:childTnLst>
                  <p:par>
                    <p:cTn id="1156" fill="hold">
                      <p:stCondLst>
                        <p:cond delay="indefinite"/>
                      </p:stCondLst>
                      <p:childTnLst>
                        <p:par>
                          <p:cTn id="1157" fill="hold">
                            <p:stCondLst>
                              <p:cond delay="0"/>
                            </p:stCondLst>
                            <p:childTnLst>
                              <p:par>
                                <p:cTn id="11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0" dur="500"/>
                                        <p:tgtEl>
                                          <p:spTgt spid="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1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63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4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5" fill="hold">
                      <p:stCondLst>
                        <p:cond delay="indefinite"/>
                      </p:stCondLst>
                      <p:childTnLst>
                        <p:par>
                          <p:cTn id="1166" fill="hold">
                            <p:stCondLst>
                              <p:cond delay="0"/>
                            </p:stCondLst>
                            <p:childTnLst>
                              <p:par>
                                <p:cTn id="11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9" dur="500"/>
                                        <p:tgtEl>
                                          <p:spTgt spid="7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2" dur="500"/>
                                        <p:tgtEl>
                                          <p:spTgt spid="7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3" fill="hold">
                      <p:stCondLst>
                        <p:cond delay="indefinite"/>
                      </p:stCondLst>
                      <p:childTnLst>
                        <p:par>
                          <p:cTn id="1174" fill="hold">
                            <p:stCondLst>
                              <p:cond delay="0"/>
                            </p:stCondLst>
                            <p:childTnLst>
                              <p:par>
                                <p:cTn id="11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7" dur="500"/>
                                        <p:tgtEl>
                                          <p:spTgt spid="7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8" fill="hold">
                      <p:stCondLst>
                        <p:cond delay="indefinite"/>
                      </p:stCondLst>
                      <p:childTnLst>
                        <p:par>
                          <p:cTn id="1179" fill="hold">
                            <p:stCondLst>
                              <p:cond delay="0"/>
                            </p:stCondLst>
                            <p:childTnLst>
                              <p:par>
                                <p:cTn id="11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2" dur="500"/>
                                        <p:tgtEl>
                                          <p:spTgt spid="7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3" fill="hold">
                      <p:stCondLst>
                        <p:cond delay="indefinite"/>
                      </p:stCondLst>
                      <p:childTnLst>
                        <p:par>
                          <p:cTn id="1184" fill="hold">
                            <p:stCondLst>
                              <p:cond delay="0"/>
                            </p:stCondLst>
                            <p:childTnLst>
                              <p:par>
                                <p:cTn id="11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7" dur="500"/>
                                        <p:tgtEl>
                                          <p:spTgt spid="7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8" fill="hold">
                      <p:stCondLst>
                        <p:cond delay="indefinite"/>
                      </p:stCondLst>
                      <p:childTnLst>
                        <p:par>
                          <p:cTn id="1189" fill="hold">
                            <p:stCondLst>
                              <p:cond delay="0"/>
                            </p:stCondLst>
                            <p:childTnLst>
                              <p:par>
                                <p:cTn id="11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2" dur="500"/>
                                        <p:tgtEl>
                                          <p:spTgt spid="7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3" fill="hold">
                      <p:stCondLst>
                        <p:cond delay="indefinite"/>
                      </p:stCondLst>
                      <p:childTnLst>
                        <p:par>
                          <p:cTn id="1194" fill="hold">
                            <p:stCondLst>
                              <p:cond delay="0"/>
                            </p:stCondLst>
                            <p:childTnLst>
                              <p:par>
                                <p:cTn id="11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7" dur="500"/>
                                        <p:tgtEl>
                                          <p:spTgt spid="7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8" fill="hold">
                      <p:stCondLst>
                        <p:cond delay="indefinite"/>
                      </p:stCondLst>
                      <p:childTnLst>
                        <p:par>
                          <p:cTn id="1199" fill="hold">
                            <p:stCondLst>
                              <p:cond delay="0"/>
                            </p:stCondLst>
                            <p:childTnLst>
                              <p:par>
                                <p:cTn id="12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2" dur="500"/>
                                        <p:tgtEl>
                                          <p:spTgt spid="7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" name="" descr=""/>
          <p:cNvPicPr/>
          <p:nvPr/>
        </p:nvPicPr>
        <p:blipFill>
          <a:blip r:embed="rId1"/>
          <a:stretch/>
        </p:blipFill>
        <p:spPr>
          <a:xfrm>
            <a:off x="5054760" y="762120"/>
            <a:ext cx="3927240" cy="5943600"/>
          </a:xfrm>
          <a:prstGeom prst="rect">
            <a:avLst/>
          </a:prstGeom>
          <a:ln>
            <a:noFill/>
          </a:ln>
        </p:spPr>
      </p:pic>
      <p:sp>
        <p:nvSpPr>
          <p:cNvPr id="713" name="TextShape 1"/>
          <p:cNvSpPr txBox="1"/>
          <p:nvPr/>
        </p:nvSpPr>
        <p:spPr>
          <a:xfrm>
            <a:off x="685800" y="-72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Important Groups—Halogens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4" name="TextShape 2"/>
          <p:cNvSpPr txBox="1"/>
          <p:nvPr/>
        </p:nvSpPr>
        <p:spPr>
          <a:xfrm>
            <a:off x="380520" y="1066680"/>
            <a:ext cx="4800600" cy="51055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Group 17 = Halogens.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Nonmetals.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Cl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gases, Br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liquid, and  I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solid.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All diatomic.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Very reactive.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Cl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2,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Br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react slowly with water: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Br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H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HBr + HOBr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React with metals to form ionic compounds.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hydrogen halides all acids: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HF weak &lt; HCl &lt; HBr &lt; HI.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03" dur="indefinite" restart="never" nodeType="tmRoot">
          <p:childTnLst>
            <p:seq>
              <p:cTn id="1204" dur="indefinite" nodeType="mainSeq">
                <p:childTnLst>
                  <p:par>
                    <p:cTn id="1205" fill="hold">
                      <p:stCondLst>
                        <p:cond delay="indefinite"/>
                      </p:stCondLst>
                      <p:childTnLst>
                        <p:par>
                          <p:cTn id="1206" fill="hold">
                            <p:stCondLst>
                              <p:cond delay="0"/>
                            </p:stCondLst>
                            <p:childTnLst>
                              <p:par>
                                <p:cTn id="12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9" dur="500"/>
                                        <p:tgtEl>
                                          <p:spTgt spid="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0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12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3" dur="5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4" fill="hold">
                      <p:stCondLst>
                        <p:cond delay="indefinite"/>
                      </p:stCondLst>
                      <p:childTnLst>
                        <p:par>
                          <p:cTn id="1215" fill="hold">
                            <p:stCondLst>
                              <p:cond delay="0"/>
                            </p:stCondLst>
                            <p:childTnLst>
                              <p:par>
                                <p:cTn id="12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8" dur="500"/>
                                        <p:tgtEl>
                                          <p:spTgt spid="7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9" fill="hold">
                      <p:stCondLst>
                        <p:cond delay="indefinite"/>
                      </p:stCondLst>
                      <p:childTnLst>
                        <p:par>
                          <p:cTn id="1220" fill="hold">
                            <p:stCondLst>
                              <p:cond delay="0"/>
                            </p:stCondLst>
                            <p:childTnLst>
                              <p:par>
                                <p:cTn id="12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3" dur="500"/>
                                        <p:tgtEl>
                                          <p:spTgt spid="7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4" fill="hold">
                      <p:stCondLst>
                        <p:cond delay="indefinite"/>
                      </p:stCondLst>
                      <p:childTnLst>
                        <p:par>
                          <p:cTn id="1225" fill="hold">
                            <p:stCondLst>
                              <p:cond delay="0"/>
                            </p:stCondLst>
                            <p:childTnLst>
                              <p:par>
                                <p:cTn id="12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8" dur="500"/>
                                        <p:tgtEl>
                                          <p:spTgt spid="7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9" fill="hold">
                      <p:stCondLst>
                        <p:cond delay="indefinite"/>
                      </p:stCondLst>
                      <p:childTnLst>
                        <p:par>
                          <p:cTn id="1230" fill="hold">
                            <p:stCondLst>
                              <p:cond delay="0"/>
                            </p:stCondLst>
                            <p:childTnLst>
                              <p:par>
                                <p:cTn id="12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3" dur="500"/>
                                        <p:tgtEl>
                                          <p:spTgt spid="7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4" fill="hold">
                      <p:stCondLst>
                        <p:cond delay="indefinite"/>
                      </p:stCondLst>
                      <p:childTnLst>
                        <p:par>
                          <p:cTn id="1235" fill="hold">
                            <p:stCondLst>
                              <p:cond delay="0"/>
                            </p:stCondLst>
                            <p:childTnLst>
                              <p:par>
                                <p:cTn id="12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8" dur="500"/>
                                        <p:tgtEl>
                                          <p:spTgt spid="7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9" fill="hold">
                      <p:stCondLst>
                        <p:cond delay="indefinite"/>
                      </p:stCondLst>
                      <p:childTnLst>
                        <p:par>
                          <p:cTn id="1240" fill="hold">
                            <p:stCondLst>
                              <p:cond delay="0"/>
                            </p:stCondLst>
                            <p:childTnLst>
                              <p:par>
                                <p:cTn id="12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3" dur="500"/>
                                        <p:tgtEl>
                                          <p:spTgt spid="7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4" fill="hold">
                      <p:stCondLst>
                        <p:cond delay="indefinite"/>
                      </p:stCondLst>
                      <p:childTnLst>
                        <p:par>
                          <p:cTn id="1245" fill="hold">
                            <p:stCondLst>
                              <p:cond delay="0"/>
                            </p:stCondLst>
                            <p:childTnLst>
                              <p:par>
                                <p:cTn id="12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8" dur="500"/>
                                        <p:tgtEl>
                                          <p:spTgt spid="7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9" fill="hold">
                      <p:stCondLst>
                        <p:cond delay="indefinite"/>
                      </p:stCondLst>
                      <p:childTnLst>
                        <p:par>
                          <p:cTn id="1250" fill="hold">
                            <p:stCondLst>
                              <p:cond delay="0"/>
                            </p:stCondLst>
                            <p:childTnLst>
                              <p:par>
                                <p:cTn id="12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3" dur="500"/>
                                        <p:tgtEl>
                                          <p:spTgt spid="7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6" dur="500"/>
                                        <p:tgtEl>
                                          <p:spTgt spid="7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TextShape 1"/>
          <p:cNvSpPr txBox="1"/>
          <p:nvPr/>
        </p:nvSpPr>
        <p:spPr>
          <a:xfrm>
            <a:off x="685800" y="43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Important Groups—Noble Gases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6" name="TextShape 2"/>
          <p:cNvSpPr txBox="1"/>
          <p:nvPr/>
        </p:nvSpPr>
        <p:spPr>
          <a:xfrm>
            <a:off x="304920" y="1371240"/>
            <a:ext cx="4952880" cy="4800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Group 18 = Noble gases.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All gases at room temperature.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Very low melting and boiling points.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Very unreactive, practically inert.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Very hard to remove electron from or give an electron to.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17" name="" descr=""/>
          <p:cNvPicPr/>
          <p:nvPr/>
        </p:nvPicPr>
        <p:blipFill>
          <a:blip r:embed="rId1"/>
          <a:stretch/>
        </p:blipFill>
        <p:spPr>
          <a:xfrm>
            <a:off x="5638680" y="1295280"/>
            <a:ext cx="2935440" cy="40770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257" dur="indefinite" restart="never" nodeType="tmRoot">
          <p:childTnLst>
            <p:seq>
              <p:cTn id="1258" dur="indefinite" nodeType="mainSeq">
                <p:childTnLst>
                  <p:par>
                    <p:cTn id="1259" fill="hold">
                      <p:stCondLst>
                        <p:cond delay="indefinite"/>
                      </p:stCondLst>
                      <p:childTnLst>
                        <p:par>
                          <p:cTn id="1260" fill="hold">
                            <p:stCondLst>
                              <p:cond delay="0"/>
                            </p:stCondLst>
                            <p:childTnLst>
                              <p:par>
                                <p:cTn id="12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3" dur="500"/>
                                        <p:tgtEl>
                                          <p:spTgt spid="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4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66" dur="5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67" dur="5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8" fill="hold">
                      <p:stCondLst>
                        <p:cond delay="indefinite"/>
                      </p:stCondLst>
                      <p:childTnLst>
                        <p:par>
                          <p:cTn id="1269" fill="hold">
                            <p:stCondLst>
                              <p:cond delay="0"/>
                            </p:stCondLst>
                            <p:childTnLst>
                              <p:par>
                                <p:cTn id="12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2" dur="500"/>
                                        <p:tgtEl>
                                          <p:spTgt spid="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5" dur="500"/>
                                        <p:tgtEl>
                                          <p:spTgt spid="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6" fill="hold">
                      <p:stCondLst>
                        <p:cond delay="indefinite"/>
                      </p:stCondLst>
                      <p:childTnLst>
                        <p:par>
                          <p:cTn id="1277" fill="hold">
                            <p:stCondLst>
                              <p:cond delay="0"/>
                            </p:stCondLst>
                            <p:childTnLst>
                              <p:par>
                                <p:cTn id="12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0" dur="500"/>
                                        <p:tgtEl>
                                          <p:spTgt spid="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1" fill="hold">
                      <p:stCondLst>
                        <p:cond delay="indefinite"/>
                      </p:stCondLst>
                      <p:childTnLst>
                        <p:par>
                          <p:cTn id="1282" fill="hold">
                            <p:stCondLst>
                              <p:cond delay="0"/>
                            </p:stCondLst>
                            <p:childTnLst>
                              <p:par>
                                <p:cTn id="12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5" dur="500"/>
                                        <p:tgtEl>
                                          <p:spTgt spid="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TextShape 1"/>
          <p:cNvSpPr txBox="1"/>
          <p:nvPr/>
        </p:nvSpPr>
        <p:spPr>
          <a:xfrm>
            <a:off x="685800" y="266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Charge and 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TextShape 1"/>
          <p:cNvSpPr txBox="1"/>
          <p:nvPr/>
        </p:nvSpPr>
        <p:spPr>
          <a:xfrm>
            <a:off x="685800" y="92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Charged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0" name="TextShape 2"/>
          <p:cNvSpPr txBox="1"/>
          <p:nvPr/>
        </p:nvSpPr>
        <p:spPr>
          <a:xfrm>
            <a:off x="304920" y="1307520"/>
            <a:ext cx="8534160" cy="44960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number of protons determines the element.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All sodium atoms have 11 protons in the nucleus.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a chemical change, the number of protons in the nucleus of the atom doesn’t change.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 transmutation during a chemical change!!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During radioactive and nuclear changes, atoms do transmute.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Atoms in a compound are often electrically charged, these are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ions</a:t>
            </a:r>
            <a:r>
              <a:rPr b="1" i="1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86" dur="indefinite" restart="never" nodeType="tmRoot">
          <p:childTnLst>
            <p:seq>
              <p:cTn id="1287" dur="indefinite" nodeType="mainSeq">
                <p:childTnLst>
                  <p:par>
                    <p:cTn id="1288" fill="hold">
                      <p:stCondLst>
                        <p:cond delay="indefinite"/>
                      </p:stCondLst>
                      <p:childTnLst>
                        <p:par>
                          <p:cTn id="1289" fill="hold">
                            <p:stCondLst>
                              <p:cond delay="0"/>
                            </p:stCondLst>
                            <p:childTnLst>
                              <p:par>
                                <p:cTn id="12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2" dur="500"/>
                                        <p:tgtEl>
                                          <p:spTgt spid="7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5" dur="500"/>
                                        <p:tgtEl>
                                          <p:spTgt spid="7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6" fill="hold">
                      <p:stCondLst>
                        <p:cond delay="indefinite"/>
                      </p:stCondLst>
                      <p:childTnLst>
                        <p:par>
                          <p:cTn id="1297" fill="hold">
                            <p:stCondLst>
                              <p:cond delay="0"/>
                            </p:stCondLst>
                            <p:childTnLst>
                              <p:par>
                                <p:cTn id="12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0" dur="500"/>
                                        <p:tgtEl>
                                          <p:spTgt spid="7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3" dur="500"/>
                                        <p:tgtEl>
                                          <p:spTgt spid="7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6" dur="500"/>
                                        <p:tgtEl>
                                          <p:spTgt spid="7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7" fill="hold">
                      <p:stCondLst>
                        <p:cond delay="indefinite"/>
                      </p:stCondLst>
                      <p:childTnLst>
                        <p:par>
                          <p:cTn id="1308" fill="hold">
                            <p:stCondLst>
                              <p:cond delay="0"/>
                            </p:stCondLst>
                            <p:childTnLst>
                              <p:par>
                                <p:cTn id="13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1" dur="500"/>
                                        <p:tgtEl>
                                          <p:spTgt spid="7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84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Dalton’s Atomic Theory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228600" y="1291320"/>
            <a:ext cx="830592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Element is composed of tiny, indestructible particles called atoms.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Tiny, hard, indivisible, spheres.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All atoms of an element are identical.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They have the same mass, volume, and other physical and chemical properties.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So, atoms of different elements are different.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Every carbon atom is identical to every other carbon atom.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They have the same chemical and physical properties.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However, carbon atoms are different from sulfur atoms.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They have different chemical and physical properties.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" dur="500"/>
                                        <p:tgtEl>
                                          <p:spTgt spid="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" dur="500"/>
                                        <p:tgtEl>
                                          <p:spTgt spid="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" dur="500"/>
                                        <p:tgtEl>
                                          <p:spTgt spid="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" dur="500"/>
                                        <p:tgtEl>
                                          <p:spTgt spid="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" dur="500"/>
                                        <p:tgtEl>
                                          <p:spTgt spid="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TextShape 1"/>
          <p:cNvSpPr txBox="1"/>
          <p:nvPr/>
        </p:nvSpPr>
        <p:spPr>
          <a:xfrm>
            <a:off x="685800" y="4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2" name="TextShape 2"/>
          <p:cNvSpPr txBox="1"/>
          <p:nvPr/>
        </p:nvSpPr>
        <p:spPr>
          <a:xfrm>
            <a:off x="456840" y="1231920"/>
            <a:ext cx="8458200" cy="4876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Atoms acquire a charge by gaining or losing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Not protons!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Ion charge = # protons – # electrons.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Ions with a positive charge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cations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More protons than electrons.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Form by losing electrons.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Ions with a negative charge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anions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More electrons than protons.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Form by gaining electrons.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Chemically, ions are much different than the neutral atoms.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they have a different structure.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12" dur="indefinite" restart="never" nodeType="tmRoot">
          <p:childTnLst>
            <p:seq>
              <p:cTn id="1313" dur="indefinite" nodeType="mainSeq">
                <p:childTnLst>
                  <p:par>
                    <p:cTn id="1314" fill="hold">
                      <p:stCondLst>
                        <p:cond delay="indefinite"/>
                      </p:stCondLst>
                      <p:childTnLst>
                        <p:par>
                          <p:cTn id="1315" fill="hold">
                            <p:stCondLst>
                              <p:cond delay="0"/>
                            </p:stCondLst>
                            <p:childTnLst>
                              <p:par>
                                <p:cTn id="13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8" dur="500"/>
                                        <p:tgtEl>
                                          <p:spTgt spid="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1" dur="500"/>
                                        <p:tgtEl>
                                          <p:spTgt spid="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2" fill="hold">
                      <p:stCondLst>
                        <p:cond delay="indefinite"/>
                      </p:stCondLst>
                      <p:childTnLst>
                        <p:par>
                          <p:cTn id="1323" fill="hold">
                            <p:stCondLst>
                              <p:cond delay="0"/>
                            </p:stCondLst>
                            <p:childTnLst>
                              <p:par>
                                <p:cTn id="13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6" dur="500"/>
                                        <p:tgtEl>
                                          <p:spTgt spid="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7" fill="hold">
                      <p:stCondLst>
                        <p:cond delay="indefinite"/>
                      </p:stCondLst>
                      <p:childTnLst>
                        <p:par>
                          <p:cTn id="1328" fill="hold">
                            <p:stCondLst>
                              <p:cond delay="0"/>
                            </p:stCondLst>
                            <p:childTnLst>
                              <p:par>
                                <p:cTn id="13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1" dur="500"/>
                                        <p:tgtEl>
                                          <p:spTgt spid="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4" dur="500"/>
                                        <p:tgtEl>
                                          <p:spTgt spid="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7" dur="500"/>
                                        <p:tgtEl>
                                          <p:spTgt spid="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8" fill="hold">
                      <p:stCondLst>
                        <p:cond delay="indefinite"/>
                      </p:stCondLst>
                      <p:childTnLst>
                        <p:par>
                          <p:cTn id="1339" fill="hold">
                            <p:stCondLst>
                              <p:cond delay="0"/>
                            </p:stCondLst>
                            <p:childTnLst>
                              <p:par>
                                <p:cTn id="13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2" dur="500"/>
                                        <p:tgtEl>
                                          <p:spTgt spid="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5" dur="500"/>
                                        <p:tgtEl>
                                          <p:spTgt spid="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8" dur="500"/>
                                        <p:tgtEl>
                                          <p:spTgt spid="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9" fill="hold">
                      <p:stCondLst>
                        <p:cond delay="indefinite"/>
                      </p:stCondLst>
                      <p:childTnLst>
                        <p:par>
                          <p:cTn id="1350" fill="hold">
                            <p:stCondLst>
                              <p:cond delay="0"/>
                            </p:stCondLst>
                            <p:childTnLst>
                              <p:par>
                                <p:cTn id="13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53" dur="500"/>
                                        <p:tgtEl>
                                          <p:spTgt spid="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56" dur="500"/>
                                        <p:tgtEl>
                                          <p:spTgt spid="7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TextShape 1"/>
          <p:cNvSpPr txBox="1"/>
          <p:nvPr/>
        </p:nvSpPr>
        <p:spPr>
          <a:xfrm>
            <a:off x="685800" y="9828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Atomic Structures of Ions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4" name="TextShape 2"/>
          <p:cNvSpPr txBox="1"/>
          <p:nvPr/>
        </p:nvSpPr>
        <p:spPr>
          <a:xfrm>
            <a:off x="228240" y="1219320"/>
            <a:ext cx="8458200" cy="49528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7000"/>
          </a:bodyPr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Nonmetals form anions.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each negative charge, the ion has 1 more electron than the neutral atom.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 = 9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9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; F</a:t>
            </a:r>
            <a:r>
              <a:rPr b="0" lang="en-US" sz="2400" spc="-1" strike="noStrike" baseline="70000">
                <a:solidFill>
                  <a:srgbClr val="000000"/>
                </a:solidFill>
                <a:latin typeface="Times New Roman"/>
              </a:rPr>
              <a:t>─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9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10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P = 15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15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; P</a:t>
            </a:r>
            <a:r>
              <a:rPr b="0" lang="en-US" sz="2400" spc="-1" strike="noStrike" baseline="70000">
                <a:solidFill>
                  <a:srgbClr val="000000"/>
                </a:solidFill>
                <a:latin typeface="Times New Roman"/>
              </a:rPr>
              <a:t>3─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15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18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Anions are named by changing the ending of the name to 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</a:rPr>
              <a:t>–ide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fluorine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 + 1e</a:t>
            </a:r>
            <a:r>
              <a:rPr b="0" lang="en-US" sz="28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F</a:t>
            </a:r>
            <a:r>
              <a:rPr b="0" lang="en-US" sz="2800" spc="-1" strike="noStrike" baseline="70000">
                <a:solidFill>
                  <a:srgbClr val="000000"/>
                </a:solidFill>
                <a:latin typeface="Times New Roman"/>
              </a:rPr>
              <a:t>─ 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fluoride 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oxygen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+ 2e</a:t>
            </a:r>
            <a:r>
              <a:rPr b="0" lang="en-US" sz="28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O</a:t>
            </a:r>
            <a:r>
              <a:rPr b="0" lang="en-US" sz="2800" spc="-1" strike="noStrike" baseline="70000">
                <a:solidFill>
                  <a:srgbClr val="000000"/>
                </a:solidFill>
                <a:latin typeface="Times New Roman"/>
              </a:rPr>
              <a:t>2─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oxide 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charge on an anion can often be determined from the group number on the periodic table.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Group 17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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Group 16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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57" dur="indefinite" restart="never" nodeType="tmRoot">
          <p:childTnLst>
            <p:seq>
              <p:cTn id="1358" dur="indefinite" nodeType="mainSeq">
                <p:childTnLst>
                  <p:par>
                    <p:cTn id="1359" fill="hold">
                      <p:stCondLst>
                        <p:cond delay="indefinite"/>
                      </p:stCondLst>
                      <p:childTnLst>
                        <p:par>
                          <p:cTn id="1360" fill="hold">
                            <p:stCondLst>
                              <p:cond delay="0"/>
                            </p:stCondLst>
                            <p:childTnLst>
                              <p:par>
                                <p:cTn id="13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3" dur="500"/>
                                        <p:tgtEl>
                                          <p:spTgt spid="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4" fill="hold">
                      <p:stCondLst>
                        <p:cond delay="indefinite"/>
                      </p:stCondLst>
                      <p:childTnLst>
                        <p:par>
                          <p:cTn id="1365" fill="hold">
                            <p:stCondLst>
                              <p:cond delay="0"/>
                            </p:stCondLst>
                            <p:childTnLst>
                              <p:par>
                                <p:cTn id="13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8" dur="500"/>
                                        <p:tgtEl>
                                          <p:spTgt spid="7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1" dur="500"/>
                                        <p:tgtEl>
                                          <p:spTgt spid="7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4" dur="500"/>
                                        <p:tgtEl>
                                          <p:spTgt spid="7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5" fill="hold">
                      <p:stCondLst>
                        <p:cond delay="indefinite"/>
                      </p:stCondLst>
                      <p:childTnLst>
                        <p:par>
                          <p:cTn id="1376" fill="hold">
                            <p:stCondLst>
                              <p:cond delay="0"/>
                            </p:stCondLst>
                            <p:childTnLst>
                              <p:par>
                                <p:cTn id="13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9" dur="500"/>
                                        <p:tgtEl>
                                          <p:spTgt spid="7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0" fill="hold">
                      <p:stCondLst>
                        <p:cond delay="indefinite"/>
                      </p:stCondLst>
                      <p:childTnLst>
                        <p:par>
                          <p:cTn id="1381" fill="hold">
                            <p:stCondLst>
                              <p:cond delay="0"/>
                            </p:stCondLst>
                            <p:childTnLst>
                              <p:par>
                                <p:cTn id="13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4" dur="500"/>
                                        <p:tgtEl>
                                          <p:spTgt spid="7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5" fill="hold">
                      <p:stCondLst>
                        <p:cond delay="indefinite"/>
                      </p:stCondLst>
                      <p:childTnLst>
                        <p:par>
                          <p:cTn id="1386" fill="hold">
                            <p:stCondLst>
                              <p:cond delay="0"/>
                            </p:stCondLst>
                            <p:childTnLst>
                              <p:par>
                                <p:cTn id="13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9" dur="500"/>
                                        <p:tgtEl>
                                          <p:spTgt spid="7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0" fill="hold">
                      <p:stCondLst>
                        <p:cond delay="indefinite"/>
                      </p:stCondLst>
                      <p:childTnLst>
                        <p:par>
                          <p:cTn id="1391" fill="hold">
                            <p:stCondLst>
                              <p:cond delay="0"/>
                            </p:stCondLst>
                            <p:childTnLst>
                              <p:par>
                                <p:cTn id="13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4" dur="500"/>
                                        <p:tgtEl>
                                          <p:spTgt spid="7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7" dur="500"/>
                                        <p:tgtEl>
                                          <p:spTgt spid="7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TextShape 1"/>
          <p:cNvSpPr txBox="1"/>
          <p:nvPr/>
        </p:nvSpPr>
        <p:spPr>
          <a:xfrm>
            <a:off x="762120" y="272520"/>
            <a:ext cx="7696080" cy="8384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Atomic Structures of Ions,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6" name="TextShape 2"/>
          <p:cNvSpPr txBox="1"/>
          <p:nvPr/>
        </p:nvSpPr>
        <p:spPr>
          <a:xfrm>
            <a:off x="228600" y="1294920"/>
            <a:ext cx="8610480" cy="48769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Metals form cations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each positive charge the ion has 1 less electron than the neutral atom.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 atom = 11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11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; Na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ion = 11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10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 atom = 20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20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; Ca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ion = 20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and 18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Cations are named the same as the metal.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sodium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Na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Na</a:t>
            </a:r>
            <a:r>
              <a:rPr b="0" lang="en-US" sz="2800" spc="-1" strike="noStrike" baseline="7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+ 1e</a:t>
            </a:r>
            <a:r>
              <a:rPr b="0" lang="en-US" sz="28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sodium 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calcium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Ca</a:t>
            </a:r>
            <a:r>
              <a:rPr b="0" lang="en-US" sz="2800" spc="-1" strike="noStrike" baseline="70000">
                <a:solidFill>
                  <a:srgbClr val="000000"/>
                </a:solidFill>
                <a:latin typeface="Times New Roman"/>
              </a:rPr>
              <a:t>2+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+ 2e</a:t>
            </a:r>
            <a:r>
              <a:rPr b="0" lang="en-US" sz="2800" spc="-1" strike="noStrike" baseline="3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calcium 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charge on a cation can often be determined from the group number on the periodic table.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Group 1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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1+, Group 2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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2+, (Al, Ga, In)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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3+.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98" dur="indefinite" restart="never" nodeType="tmRoot">
          <p:childTnLst>
            <p:seq>
              <p:cTn id="1399" dur="indefinite" nodeType="mainSeq">
                <p:childTnLst>
                  <p:par>
                    <p:cTn id="1400" fill="hold">
                      <p:stCondLst>
                        <p:cond delay="indefinite"/>
                      </p:stCondLst>
                      <p:childTnLst>
                        <p:par>
                          <p:cTn id="1401" fill="hold">
                            <p:stCondLst>
                              <p:cond delay="0"/>
                            </p:stCondLst>
                            <p:childTnLst>
                              <p:par>
                                <p:cTn id="14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04" dur="500"/>
                                        <p:tgtEl>
                                          <p:spTgt spid="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5" fill="hold">
                      <p:stCondLst>
                        <p:cond delay="indefinite"/>
                      </p:stCondLst>
                      <p:childTnLst>
                        <p:par>
                          <p:cTn id="1406" fill="hold">
                            <p:stCondLst>
                              <p:cond delay="0"/>
                            </p:stCondLst>
                            <p:childTnLst>
                              <p:par>
                                <p:cTn id="14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09" dur="500"/>
                                        <p:tgtEl>
                                          <p:spTgt spid="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12" dur="500"/>
                                        <p:tgtEl>
                                          <p:spTgt spid="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15" dur="500"/>
                                        <p:tgtEl>
                                          <p:spTgt spid="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6" fill="hold">
                      <p:stCondLst>
                        <p:cond delay="indefinite"/>
                      </p:stCondLst>
                      <p:childTnLst>
                        <p:par>
                          <p:cTn id="1417" fill="hold">
                            <p:stCondLst>
                              <p:cond delay="0"/>
                            </p:stCondLst>
                            <p:childTnLst>
                              <p:par>
                                <p:cTn id="14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0" dur="500"/>
                                        <p:tgtEl>
                                          <p:spTgt spid="7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1" fill="hold">
                      <p:stCondLst>
                        <p:cond delay="indefinite"/>
                      </p:stCondLst>
                      <p:childTnLst>
                        <p:par>
                          <p:cTn id="1422" fill="hold">
                            <p:stCondLst>
                              <p:cond delay="0"/>
                            </p:stCondLst>
                            <p:childTnLst>
                              <p:par>
                                <p:cTn id="14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5" dur="500"/>
                                        <p:tgtEl>
                                          <p:spTgt spid="7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6" fill="hold">
                      <p:stCondLst>
                        <p:cond delay="indefinite"/>
                      </p:stCondLst>
                      <p:childTnLst>
                        <p:par>
                          <p:cTn id="1427" fill="hold">
                            <p:stCondLst>
                              <p:cond delay="0"/>
                            </p:stCondLst>
                            <p:childTnLst>
                              <p:par>
                                <p:cTn id="14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30" dur="500"/>
                                        <p:tgtEl>
                                          <p:spTgt spid="7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1" fill="hold">
                      <p:stCondLst>
                        <p:cond delay="indefinite"/>
                      </p:stCondLst>
                      <p:childTnLst>
                        <p:par>
                          <p:cTn id="1432" fill="hold">
                            <p:stCondLst>
                              <p:cond delay="0"/>
                            </p:stCondLst>
                            <p:childTnLst>
                              <p:par>
                                <p:cTn id="14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35" dur="500"/>
                                        <p:tgtEl>
                                          <p:spTgt spid="7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38" dur="500"/>
                                        <p:tgtEl>
                                          <p:spTgt spid="7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4.5—Find the Number of Protons and Electrons in Ca</a:t>
            </a:r>
            <a:r>
              <a:rPr b="0" lang="en-US" sz="3200" spc="-1" strike="noStrike" baseline="30000">
                <a:solidFill>
                  <a:srgbClr val="9900ff"/>
                </a:solidFill>
                <a:latin typeface="Times New Roman"/>
              </a:rPr>
              <a:t>2+</a:t>
            </a:r>
            <a:r>
              <a:rPr b="0" lang="en-US" sz="40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.</a:t>
            </a: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8" name="CustomShape 2"/>
          <p:cNvSpPr/>
          <p:nvPr/>
        </p:nvSpPr>
        <p:spPr>
          <a:xfrm>
            <a:off x="2362320" y="6164280"/>
            <a:ext cx="662940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For cations,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&gt;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, so the answer is reasonable.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9" name="CustomShape 3"/>
          <p:cNvSpPr/>
          <p:nvPr/>
        </p:nvSpPr>
        <p:spPr>
          <a:xfrm>
            <a:off x="228600" y="6164280"/>
            <a:ext cx="213372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0" name="CustomShape 4"/>
          <p:cNvSpPr/>
          <p:nvPr/>
        </p:nvSpPr>
        <p:spPr>
          <a:xfrm>
            <a:off x="2362320" y="4343400"/>
            <a:ext cx="2666880" cy="1676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Z = 20 = #p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1" name="CustomShape 5"/>
          <p:cNvSpPr/>
          <p:nvPr/>
        </p:nvSpPr>
        <p:spPr>
          <a:xfrm>
            <a:off x="228600" y="4248000"/>
            <a:ext cx="213372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2" name="CustomShape 6"/>
          <p:cNvSpPr/>
          <p:nvPr/>
        </p:nvSpPr>
        <p:spPr>
          <a:xfrm>
            <a:off x="2362320" y="1905120"/>
            <a:ext cx="6629400" cy="234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ion charge = #p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 #e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3" name="CustomShape 7"/>
          <p:cNvSpPr/>
          <p:nvPr/>
        </p:nvSpPr>
        <p:spPr>
          <a:xfrm>
            <a:off x="228600" y="1905120"/>
            <a:ext cx="2133720" cy="234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4" name="CustomShape 8"/>
          <p:cNvSpPr/>
          <p:nvPr/>
        </p:nvSpPr>
        <p:spPr>
          <a:xfrm>
            <a:off x="2362320" y="990720"/>
            <a:ext cx="6629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4000"/>
          </a:bodyPr>
          <a:p>
            <a:pPr>
              <a:spcBef>
                <a:spcPts val="15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</a:t>
            </a:r>
            <a:r>
              <a:rPr b="0" lang="en-US" sz="2400" spc="-1" strike="noStrike" baseline="70000">
                <a:solidFill>
                  <a:srgbClr val="000000"/>
                </a:solidFill>
                <a:latin typeface="Times New Roman"/>
              </a:rPr>
              <a:t>2+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2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#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# 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-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5" name="CustomShape 9"/>
          <p:cNvSpPr/>
          <p:nvPr/>
        </p:nvSpPr>
        <p:spPr>
          <a:xfrm>
            <a:off x="228600" y="990720"/>
            <a:ext cx="21337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6" name="Line 10"/>
          <p:cNvSpPr/>
          <p:nvPr/>
        </p:nvSpPr>
        <p:spPr>
          <a:xfrm>
            <a:off x="228600" y="990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37" name="Line 11"/>
          <p:cNvSpPr/>
          <p:nvPr/>
        </p:nvSpPr>
        <p:spPr>
          <a:xfrm>
            <a:off x="228600" y="19051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38" name="Line 12"/>
          <p:cNvSpPr/>
          <p:nvPr/>
        </p:nvSpPr>
        <p:spPr>
          <a:xfrm>
            <a:off x="228600" y="669780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39" name="Line 13"/>
          <p:cNvSpPr/>
          <p:nvPr/>
        </p:nvSpPr>
        <p:spPr>
          <a:xfrm>
            <a:off x="228600" y="990720"/>
            <a:ext cx="0" cy="570708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40" name="Line 14"/>
          <p:cNvSpPr/>
          <p:nvPr/>
        </p:nvSpPr>
        <p:spPr>
          <a:xfrm>
            <a:off x="2362320" y="990720"/>
            <a:ext cx="0" cy="570708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41" name="Line 15"/>
          <p:cNvSpPr/>
          <p:nvPr/>
        </p:nvSpPr>
        <p:spPr>
          <a:xfrm>
            <a:off x="8991720" y="990720"/>
            <a:ext cx="0" cy="570708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42" name="Line 16"/>
          <p:cNvSpPr/>
          <p:nvPr/>
        </p:nvSpPr>
        <p:spPr>
          <a:xfrm>
            <a:off x="228600" y="424800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43" name="Line 17"/>
          <p:cNvSpPr/>
          <p:nvPr/>
        </p:nvSpPr>
        <p:spPr>
          <a:xfrm>
            <a:off x="228600" y="61642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744" name="Group 18"/>
          <p:cNvGrpSpPr/>
          <p:nvPr/>
        </p:nvGrpSpPr>
        <p:grpSpPr>
          <a:xfrm>
            <a:off x="2971800" y="1905120"/>
            <a:ext cx="5942880" cy="685440"/>
            <a:chOff x="2971800" y="1905120"/>
            <a:chExt cx="5942880" cy="685440"/>
          </a:xfrm>
        </p:grpSpPr>
        <p:sp>
          <p:nvSpPr>
            <p:cNvPr id="745" name="CustomShape 19"/>
            <p:cNvSpPr/>
            <p:nvPr/>
          </p:nvSpPr>
          <p:spPr>
            <a:xfrm>
              <a:off x="2971800" y="1990800"/>
              <a:ext cx="1281600" cy="428400"/>
            </a:xfrm>
            <a:custGeom>
              <a:avLst/>
              <a:gdLst/>
              <a:ahLst/>
              <a:rect l="0" t="0" r="r" b="b"/>
              <a:pathLst>
                <a:path w="3562" h="1192">
                  <a:moveTo>
                    <a:pt x="297" y="0"/>
                  </a:moveTo>
                  <a:lnTo>
                    <a:pt x="298" y="0"/>
                  </a:lnTo>
                  <a:cubicBezTo>
                    <a:pt x="245" y="0"/>
                    <a:pt x="194" y="14"/>
                    <a:pt x="149" y="40"/>
                  </a:cubicBezTo>
                  <a:cubicBezTo>
                    <a:pt x="104" y="66"/>
                    <a:pt x="66" y="104"/>
                    <a:pt x="40" y="149"/>
                  </a:cubicBezTo>
                  <a:cubicBezTo>
                    <a:pt x="14" y="194"/>
                    <a:pt x="0" y="245"/>
                    <a:pt x="0" y="298"/>
                  </a:cubicBezTo>
                  <a:lnTo>
                    <a:pt x="0" y="893"/>
                  </a:lnTo>
                  <a:lnTo>
                    <a:pt x="0" y="893"/>
                  </a:lnTo>
                  <a:cubicBezTo>
                    <a:pt x="0" y="946"/>
                    <a:pt x="14" y="997"/>
                    <a:pt x="40" y="1042"/>
                  </a:cubicBezTo>
                  <a:cubicBezTo>
                    <a:pt x="66" y="1087"/>
                    <a:pt x="104" y="1125"/>
                    <a:pt x="149" y="1151"/>
                  </a:cubicBezTo>
                  <a:cubicBezTo>
                    <a:pt x="194" y="1177"/>
                    <a:pt x="245" y="1191"/>
                    <a:pt x="298" y="1191"/>
                  </a:cubicBezTo>
                  <a:lnTo>
                    <a:pt x="3263" y="1191"/>
                  </a:lnTo>
                  <a:lnTo>
                    <a:pt x="3263" y="1191"/>
                  </a:lnTo>
                  <a:cubicBezTo>
                    <a:pt x="3316" y="1191"/>
                    <a:pt x="3367" y="1177"/>
                    <a:pt x="3412" y="1151"/>
                  </a:cubicBezTo>
                  <a:cubicBezTo>
                    <a:pt x="3457" y="1125"/>
                    <a:pt x="3495" y="1087"/>
                    <a:pt x="3521" y="1042"/>
                  </a:cubicBezTo>
                  <a:cubicBezTo>
                    <a:pt x="3547" y="997"/>
                    <a:pt x="3561" y="946"/>
                    <a:pt x="3561" y="893"/>
                  </a:cubicBezTo>
                  <a:lnTo>
                    <a:pt x="3561" y="297"/>
                  </a:lnTo>
                  <a:lnTo>
                    <a:pt x="3561" y="298"/>
                  </a:lnTo>
                  <a:lnTo>
                    <a:pt x="3561" y="298"/>
                  </a:lnTo>
                  <a:cubicBezTo>
                    <a:pt x="3561" y="245"/>
                    <a:pt x="3547" y="194"/>
                    <a:pt x="3521" y="149"/>
                  </a:cubicBezTo>
                  <a:cubicBezTo>
                    <a:pt x="3495" y="104"/>
                    <a:pt x="3457" y="66"/>
                    <a:pt x="3412" y="40"/>
                  </a:cubicBezTo>
                  <a:cubicBezTo>
                    <a:pt x="3367" y="14"/>
                    <a:pt x="3316" y="0"/>
                    <a:pt x="3263" y="0"/>
                  </a:cubicBezTo>
                  <a:lnTo>
                    <a:pt x="29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symbol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746" name="CustomShape 20"/>
            <p:cNvSpPr/>
            <p:nvPr/>
          </p:nvSpPr>
          <p:spPr>
            <a:xfrm>
              <a:off x="4253400" y="2157480"/>
              <a:ext cx="602280" cy="128520"/>
            </a:xfrm>
            <a:custGeom>
              <a:avLst/>
              <a:gdLst/>
              <a:ahLst/>
              <a:rect l="0" t="0" r="r" b="b"/>
              <a:pathLst>
                <a:path w="1675" h="359">
                  <a:moveTo>
                    <a:pt x="0" y="269"/>
                  </a:moveTo>
                  <a:lnTo>
                    <a:pt x="1255" y="269"/>
                  </a:lnTo>
                  <a:lnTo>
                    <a:pt x="1255" y="358"/>
                  </a:lnTo>
                  <a:lnTo>
                    <a:pt x="1674" y="179"/>
                  </a:lnTo>
                  <a:lnTo>
                    <a:pt x="1255" y="0"/>
                  </a:lnTo>
                  <a:lnTo>
                    <a:pt x="1255" y="90"/>
                  </a:lnTo>
                  <a:lnTo>
                    <a:pt x="0" y="90"/>
                  </a:lnTo>
                  <a:lnTo>
                    <a:pt x="0" y="26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7" name="CustomShape 21"/>
            <p:cNvSpPr/>
            <p:nvPr/>
          </p:nvSpPr>
          <p:spPr>
            <a:xfrm>
              <a:off x="4836240" y="1905120"/>
              <a:ext cx="1281600" cy="685440"/>
            </a:xfrm>
            <a:custGeom>
              <a:avLst/>
              <a:gdLst/>
              <a:ahLst/>
              <a:rect l="0" t="0" r="r" b="b"/>
              <a:pathLst>
                <a:path w="3562" h="1906">
                  <a:moveTo>
                    <a:pt x="476" y="0"/>
                  </a:moveTo>
                  <a:lnTo>
                    <a:pt x="476" y="0"/>
                  </a:lnTo>
                  <a:cubicBezTo>
                    <a:pt x="393" y="0"/>
                    <a:pt x="311" y="22"/>
                    <a:pt x="238" y="64"/>
                  </a:cubicBezTo>
                  <a:cubicBezTo>
                    <a:pt x="166" y="106"/>
                    <a:pt x="106" y="166"/>
                    <a:pt x="64" y="238"/>
                  </a:cubicBezTo>
                  <a:cubicBezTo>
                    <a:pt x="22" y="311"/>
                    <a:pt x="0" y="393"/>
                    <a:pt x="0" y="476"/>
                  </a:cubicBezTo>
                  <a:lnTo>
                    <a:pt x="0" y="1428"/>
                  </a:lnTo>
                  <a:lnTo>
                    <a:pt x="0" y="1429"/>
                  </a:lnTo>
                  <a:cubicBezTo>
                    <a:pt x="0" y="1512"/>
                    <a:pt x="22" y="1594"/>
                    <a:pt x="64" y="1667"/>
                  </a:cubicBezTo>
                  <a:cubicBezTo>
                    <a:pt x="106" y="1739"/>
                    <a:pt x="166" y="1799"/>
                    <a:pt x="238" y="1841"/>
                  </a:cubicBezTo>
                  <a:cubicBezTo>
                    <a:pt x="311" y="1883"/>
                    <a:pt x="393" y="1905"/>
                    <a:pt x="476" y="1905"/>
                  </a:cubicBezTo>
                  <a:lnTo>
                    <a:pt x="3084" y="1905"/>
                  </a:lnTo>
                  <a:lnTo>
                    <a:pt x="3085" y="1905"/>
                  </a:lnTo>
                  <a:cubicBezTo>
                    <a:pt x="3168" y="1905"/>
                    <a:pt x="3250" y="1883"/>
                    <a:pt x="3323" y="1841"/>
                  </a:cubicBezTo>
                  <a:cubicBezTo>
                    <a:pt x="3395" y="1799"/>
                    <a:pt x="3455" y="1739"/>
                    <a:pt x="3497" y="1667"/>
                  </a:cubicBezTo>
                  <a:cubicBezTo>
                    <a:pt x="3539" y="1594"/>
                    <a:pt x="3561" y="1512"/>
                    <a:pt x="3561" y="1429"/>
                  </a:cubicBezTo>
                  <a:lnTo>
                    <a:pt x="3561" y="476"/>
                  </a:lnTo>
                  <a:lnTo>
                    <a:pt x="3561" y="476"/>
                  </a:lnTo>
                  <a:lnTo>
                    <a:pt x="3561" y="476"/>
                  </a:lnTo>
                  <a:cubicBezTo>
                    <a:pt x="3561" y="393"/>
                    <a:pt x="3539" y="311"/>
                    <a:pt x="3497" y="238"/>
                  </a:cubicBezTo>
                  <a:cubicBezTo>
                    <a:pt x="3455" y="166"/>
                    <a:pt x="3395" y="106"/>
                    <a:pt x="3323" y="64"/>
                  </a:cubicBezTo>
                  <a:cubicBezTo>
                    <a:pt x="3250" y="22"/>
                    <a:pt x="3168" y="0"/>
                    <a:pt x="3085" y="0"/>
                  </a:cubicBezTo>
                  <a:lnTo>
                    <a:pt x="476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atomic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number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748" name="CustomShape 22"/>
            <p:cNvSpPr/>
            <p:nvPr/>
          </p:nvSpPr>
          <p:spPr>
            <a:xfrm>
              <a:off x="6118200" y="2157480"/>
              <a:ext cx="602280" cy="128520"/>
            </a:xfrm>
            <a:custGeom>
              <a:avLst/>
              <a:gdLst/>
              <a:ahLst/>
              <a:rect l="0" t="0" r="r" b="b"/>
              <a:pathLst>
                <a:path w="1675" h="359">
                  <a:moveTo>
                    <a:pt x="0" y="269"/>
                  </a:moveTo>
                  <a:lnTo>
                    <a:pt x="1255" y="269"/>
                  </a:lnTo>
                  <a:lnTo>
                    <a:pt x="1255" y="358"/>
                  </a:lnTo>
                  <a:lnTo>
                    <a:pt x="1674" y="179"/>
                  </a:lnTo>
                  <a:lnTo>
                    <a:pt x="1255" y="0"/>
                  </a:lnTo>
                  <a:lnTo>
                    <a:pt x="1255" y="90"/>
                  </a:lnTo>
                  <a:lnTo>
                    <a:pt x="0" y="90"/>
                  </a:lnTo>
                  <a:lnTo>
                    <a:pt x="0" y="26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9" name="CustomShape 23"/>
            <p:cNvSpPr/>
            <p:nvPr/>
          </p:nvSpPr>
          <p:spPr>
            <a:xfrm>
              <a:off x="6700680" y="1990800"/>
              <a:ext cx="815760" cy="428400"/>
            </a:xfrm>
            <a:custGeom>
              <a:avLst/>
              <a:gdLst/>
              <a:ahLst/>
              <a:rect l="0" t="0" r="r" b="b"/>
              <a:pathLst>
                <a:path w="2268" h="1192">
                  <a:moveTo>
                    <a:pt x="297" y="0"/>
                  </a:moveTo>
                  <a:lnTo>
                    <a:pt x="298" y="0"/>
                  </a:lnTo>
                  <a:cubicBezTo>
                    <a:pt x="245" y="0"/>
                    <a:pt x="194" y="14"/>
                    <a:pt x="149" y="40"/>
                  </a:cubicBezTo>
                  <a:cubicBezTo>
                    <a:pt x="104" y="66"/>
                    <a:pt x="66" y="104"/>
                    <a:pt x="40" y="149"/>
                  </a:cubicBezTo>
                  <a:cubicBezTo>
                    <a:pt x="14" y="194"/>
                    <a:pt x="0" y="245"/>
                    <a:pt x="0" y="298"/>
                  </a:cubicBezTo>
                  <a:lnTo>
                    <a:pt x="0" y="893"/>
                  </a:lnTo>
                  <a:lnTo>
                    <a:pt x="0" y="893"/>
                  </a:lnTo>
                  <a:cubicBezTo>
                    <a:pt x="0" y="946"/>
                    <a:pt x="14" y="997"/>
                    <a:pt x="40" y="1042"/>
                  </a:cubicBezTo>
                  <a:cubicBezTo>
                    <a:pt x="66" y="1087"/>
                    <a:pt x="104" y="1125"/>
                    <a:pt x="149" y="1151"/>
                  </a:cubicBezTo>
                  <a:cubicBezTo>
                    <a:pt x="194" y="1177"/>
                    <a:pt x="245" y="1191"/>
                    <a:pt x="298" y="1191"/>
                  </a:cubicBezTo>
                  <a:lnTo>
                    <a:pt x="1969" y="1191"/>
                  </a:lnTo>
                  <a:lnTo>
                    <a:pt x="1969" y="1191"/>
                  </a:lnTo>
                  <a:cubicBezTo>
                    <a:pt x="2022" y="1191"/>
                    <a:pt x="2073" y="1177"/>
                    <a:pt x="2118" y="1151"/>
                  </a:cubicBezTo>
                  <a:cubicBezTo>
                    <a:pt x="2163" y="1125"/>
                    <a:pt x="2201" y="1087"/>
                    <a:pt x="2227" y="1042"/>
                  </a:cubicBezTo>
                  <a:cubicBezTo>
                    <a:pt x="2253" y="997"/>
                    <a:pt x="2267" y="946"/>
                    <a:pt x="2267" y="893"/>
                  </a:cubicBezTo>
                  <a:lnTo>
                    <a:pt x="2267" y="297"/>
                  </a:lnTo>
                  <a:lnTo>
                    <a:pt x="2267" y="298"/>
                  </a:lnTo>
                  <a:lnTo>
                    <a:pt x="2267" y="298"/>
                  </a:lnTo>
                  <a:cubicBezTo>
                    <a:pt x="2267" y="245"/>
                    <a:pt x="2253" y="194"/>
                    <a:pt x="2227" y="149"/>
                  </a:cubicBezTo>
                  <a:cubicBezTo>
                    <a:pt x="2201" y="104"/>
                    <a:pt x="2163" y="66"/>
                    <a:pt x="2118" y="40"/>
                  </a:cubicBezTo>
                  <a:cubicBezTo>
                    <a:pt x="2073" y="14"/>
                    <a:pt x="2022" y="0"/>
                    <a:pt x="1969" y="0"/>
                  </a:cubicBezTo>
                  <a:lnTo>
                    <a:pt x="29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# p</a:t>
              </a:r>
              <a:r>
                <a:rPr b="0" lang="en-US" sz="2400" spc="-1" strike="noStrike" baseline="30000">
                  <a:solidFill>
                    <a:srgbClr val="6600cc"/>
                  </a:solidFill>
                  <a:latin typeface="Times New Roman"/>
                </a:rPr>
                <a:t>+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750" name="CustomShape 24"/>
            <p:cNvSpPr/>
            <p:nvPr/>
          </p:nvSpPr>
          <p:spPr>
            <a:xfrm>
              <a:off x="7516440" y="2157480"/>
              <a:ext cx="602280" cy="128520"/>
            </a:xfrm>
            <a:custGeom>
              <a:avLst/>
              <a:gdLst/>
              <a:ahLst/>
              <a:rect l="0" t="0" r="r" b="b"/>
              <a:pathLst>
                <a:path w="1675" h="359">
                  <a:moveTo>
                    <a:pt x="0" y="269"/>
                  </a:moveTo>
                  <a:lnTo>
                    <a:pt x="1255" y="269"/>
                  </a:lnTo>
                  <a:lnTo>
                    <a:pt x="1255" y="358"/>
                  </a:lnTo>
                  <a:lnTo>
                    <a:pt x="1674" y="179"/>
                  </a:lnTo>
                  <a:lnTo>
                    <a:pt x="1255" y="0"/>
                  </a:lnTo>
                  <a:lnTo>
                    <a:pt x="1255" y="90"/>
                  </a:lnTo>
                  <a:lnTo>
                    <a:pt x="0" y="90"/>
                  </a:lnTo>
                  <a:lnTo>
                    <a:pt x="0" y="26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1" name="CustomShape 25"/>
            <p:cNvSpPr/>
            <p:nvPr/>
          </p:nvSpPr>
          <p:spPr>
            <a:xfrm>
              <a:off x="8098920" y="1990800"/>
              <a:ext cx="815760" cy="428400"/>
            </a:xfrm>
            <a:custGeom>
              <a:avLst/>
              <a:gdLst/>
              <a:ahLst/>
              <a:rect l="0" t="0" r="r" b="b"/>
              <a:pathLst>
                <a:path w="2268" h="1192">
                  <a:moveTo>
                    <a:pt x="297" y="0"/>
                  </a:moveTo>
                  <a:lnTo>
                    <a:pt x="298" y="0"/>
                  </a:lnTo>
                  <a:cubicBezTo>
                    <a:pt x="245" y="0"/>
                    <a:pt x="194" y="14"/>
                    <a:pt x="149" y="40"/>
                  </a:cubicBezTo>
                  <a:cubicBezTo>
                    <a:pt x="104" y="66"/>
                    <a:pt x="66" y="104"/>
                    <a:pt x="40" y="149"/>
                  </a:cubicBezTo>
                  <a:cubicBezTo>
                    <a:pt x="14" y="194"/>
                    <a:pt x="0" y="245"/>
                    <a:pt x="0" y="298"/>
                  </a:cubicBezTo>
                  <a:lnTo>
                    <a:pt x="0" y="893"/>
                  </a:lnTo>
                  <a:lnTo>
                    <a:pt x="0" y="893"/>
                  </a:lnTo>
                  <a:cubicBezTo>
                    <a:pt x="0" y="946"/>
                    <a:pt x="14" y="997"/>
                    <a:pt x="40" y="1042"/>
                  </a:cubicBezTo>
                  <a:cubicBezTo>
                    <a:pt x="66" y="1087"/>
                    <a:pt x="104" y="1125"/>
                    <a:pt x="149" y="1151"/>
                  </a:cubicBezTo>
                  <a:cubicBezTo>
                    <a:pt x="194" y="1177"/>
                    <a:pt x="245" y="1191"/>
                    <a:pt x="298" y="1191"/>
                  </a:cubicBezTo>
                  <a:lnTo>
                    <a:pt x="1969" y="1191"/>
                  </a:lnTo>
                  <a:lnTo>
                    <a:pt x="1969" y="1191"/>
                  </a:lnTo>
                  <a:cubicBezTo>
                    <a:pt x="2022" y="1191"/>
                    <a:pt x="2073" y="1177"/>
                    <a:pt x="2118" y="1151"/>
                  </a:cubicBezTo>
                  <a:cubicBezTo>
                    <a:pt x="2163" y="1125"/>
                    <a:pt x="2201" y="1087"/>
                    <a:pt x="2227" y="1042"/>
                  </a:cubicBezTo>
                  <a:cubicBezTo>
                    <a:pt x="2253" y="997"/>
                    <a:pt x="2267" y="946"/>
                    <a:pt x="2267" y="893"/>
                  </a:cubicBezTo>
                  <a:lnTo>
                    <a:pt x="2267" y="297"/>
                  </a:lnTo>
                  <a:lnTo>
                    <a:pt x="2267" y="298"/>
                  </a:lnTo>
                  <a:lnTo>
                    <a:pt x="2267" y="298"/>
                  </a:lnTo>
                  <a:cubicBezTo>
                    <a:pt x="2267" y="245"/>
                    <a:pt x="2253" y="194"/>
                    <a:pt x="2227" y="149"/>
                  </a:cubicBezTo>
                  <a:cubicBezTo>
                    <a:pt x="2201" y="104"/>
                    <a:pt x="2163" y="66"/>
                    <a:pt x="2118" y="40"/>
                  </a:cubicBezTo>
                  <a:cubicBezTo>
                    <a:pt x="2073" y="14"/>
                    <a:pt x="2022" y="0"/>
                    <a:pt x="1969" y="0"/>
                  </a:cubicBezTo>
                  <a:lnTo>
                    <a:pt x="297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# e</a:t>
              </a:r>
              <a:r>
                <a:rPr b="0" lang="en-US" sz="2400" spc="-1" strike="noStrike" baseline="30000">
                  <a:solidFill>
                    <a:srgbClr val="6600cc"/>
                  </a:solidFill>
                  <a:latin typeface="Times New Roman"/>
                </a:rPr>
                <a:t>-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752" name="CustomShape 26"/>
          <p:cNvSpPr/>
          <p:nvPr/>
        </p:nvSpPr>
        <p:spPr>
          <a:xfrm>
            <a:off x="5410080" y="4267080"/>
            <a:ext cx="3353040" cy="1752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ion charge = #p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#e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+2 = 20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#e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─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18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─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#e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18 = #e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39" dur="indefinite" restart="never" nodeType="tmRoot">
          <p:childTnLst>
            <p:seq>
              <p:cTn id="1440" dur="indefinite" nodeType="mainSeq">
                <p:childTnLst>
                  <p:par>
                    <p:cTn id="1441" fill="hold">
                      <p:stCondLst>
                        <p:cond delay="0"/>
                      </p:stCondLst>
                      <p:childTnLst>
                        <p:par>
                          <p:cTn id="1442" fill="hold">
                            <p:stCondLst>
                              <p:cond delay="0"/>
                            </p:stCondLst>
                            <p:childTnLst>
                              <p:par>
                                <p:cTn id="1443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5" dur="500"/>
                                        <p:tgtEl>
                                          <p:spTgt spid="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47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49" dur="500"/>
                                        <p:tgtEl>
                                          <p:spTgt spid="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0" fill="hold">
                      <p:stCondLst>
                        <p:cond delay="indefinite"/>
                      </p:stCondLst>
                      <p:childTnLst>
                        <p:par>
                          <p:cTn id="1451" fill="hold">
                            <p:stCondLst>
                              <p:cond delay="0"/>
                            </p:stCondLst>
                            <p:childTnLst>
                              <p:par>
                                <p:cTn id="14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4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5" fill="hold">
                      <p:stCondLst>
                        <p:cond delay="indefinite"/>
                      </p:stCondLst>
                      <p:childTnLst>
                        <p:par>
                          <p:cTn id="1456" fill="hold">
                            <p:stCondLst>
                              <p:cond delay="0"/>
                            </p:stCondLst>
                            <p:childTnLst>
                              <p:par>
                                <p:cTn id="14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9" dur="5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0" fill="hold">
                      <p:stCondLst>
                        <p:cond delay="indefinite"/>
                      </p:stCondLst>
                      <p:childTnLst>
                        <p:par>
                          <p:cTn id="1461" fill="hold">
                            <p:stCondLst>
                              <p:cond delay="0"/>
                            </p:stCondLst>
                            <p:childTnLst>
                              <p:par>
                                <p:cTn id="146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64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5" fill="hold">
                      <p:stCondLst>
                        <p:cond delay="indefinite"/>
                      </p:stCondLst>
                      <p:childTnLst>
                        <p:par>
                          <p:cTn id="1466" fill="hold">
                            <p:stCondLst>
                              <p:cond delay="0"/>
                            </p:stCondLst>
                            <p:childTnLst>
                              <p:par>
                                <p:cTn id="146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69" dur="5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0" fill="hold">
                      <p:stCondLst>
                        <p:cond delay="indefinite"/>
                      </p:stCondLst>
                      <p:childTnLst>
                        <p:par>
                          <p:cTn id="1471" fill="hold">
                            <p:stCondLst>
                              <p:cond delay="0"/>
                            </p:stCondLst>
                            <p:childTnLst>
                              <p:par>
                                <p:cTn id="147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74" dur="5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Practice—Fill in the Table.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754" name="Object 2"/>
          <p:cNvGraphicFramePr/>
          <p:nvPr/>
        </p:nvGraphicFramePr>
        <p:xfrm>
          <a:off x="2062080" y="1663560"/>
          <a:ext cx="5241960" cy="386100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755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2062080" y="1663560"/>
                    <a:ext cx="5241960" cy="3861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TextShape 1"/>
          <p:cNvSpPr txBox="1"/>
          <p:nvPr/>
        </p:nvSpPr>
        <p:spPr>
          <a:xfrm>
            <a:off x="685800" y="177120"/>
            <a:ext cx="830592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Practice—Fill in the Table, Continued.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757" name="Object 2"/>
          <p:cNvGraphicFramePr/>
          <p:nvPr/>
        </p:nvGraphicFramePr>
        <p:xfrm>
          <a:off x="2062080" y="1663560"/>
          <a:ext cx="5241960" cy="386100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758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2062080" y="1663560"/>
                    <a:ext cx="5241960" cy="3861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TextShape 1"/>
          <p:cNvSpPr txBox="1"/>
          <p:nvPr/>
        </p:nvSpPr>
        <p:spPr>
          <a:xfrm>
            <a:off x="838080" y="12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Valence Electrons and Ion Charge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60" name="TextShape 2"/>
          <p:cNvSpPr txBox="1"/>
          <p:nvPr/>
        </p:nvSpPr>
        <p:spPr>
          <a:xfrm>
            <a:off x="304560" y="1294920"/>
            <a:ext cx="84582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highest energy electrons in an atom are called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valence electrons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Metals form cations by losing their valence electrons to get the same number of electrons as the previous noble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Main group metals.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Li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2 e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He; Al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10 e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Ne.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Nonmetals form anions by gaining electrons to have the same number of electrons as the next noble gas.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Cl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18 e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Ar; Se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36 e</a:t>
            </a:r>
            <a:r>
              <a:rPr b="0" lang="en-US" sz="2400" spc="-1" strike="noStrike" baseline="50000">
                <a:solidFill>
                  <a:srgbClr val="000000"/>
                </a:solidFill>
                <a:latin typeface="Symbol"/>
                <a:ea typeface="Symbol"/>
              </a:rPr>
              <a:t>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Kr.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75" dur="indefinite" restart="never" nodeType="tmRoot">
          <p:childTnLst>
            <p:seq>
              <p:cTn id="1476" dur="indefinite" nodeType="mainSeq">
                <p:childTnLst>
                  <p:par>
                    <p:cTn id="1477" fill="hold">
                      <p:stCondLst>
                        <p:cond delay="indefinite"/>
                      </p:stCondLst>
                      <p:childTnLst>
                        <p:par>
                          <p:cTn id="1478" fill="hold">
                            <p:stCondLst>
                              <p:cond delay="0"/>
                            </p:stCondLst>
                            <p:childTnLst>
                              <p:par>
                                <p:cTn id="14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81" dur="500"/>
                                        <p:tgtEl>
                                          <p:spTgt spid="7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2" fill="hold">
                      <p:stCondLst>
                        <p:cond delay="indefinite"/>
                      </p:stCondLst>
                      <p:childTnLst>
                        <p:par>
                          <p:cTn id="1483" fill="hold">
                            <p:stCondLst>
                              <p:cond delay="0"/>
                            </p:stCondLst>
                            <p:childTnLst>
                              <p:par>
                                <p:cTn id="14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86" dur="500"/>
                                        <p:tgtEl>
                                          <p:spTgt spid="7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89" dur="500"/>
                                        <p:tgtEl>
                                          <p:spTgt spid="7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92" dur="500"/>
                                        <p:tgtEl>
                                          <p:spTgt spid="7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3" fill="hold">
                      <p:stCondLst>
                        <p:cond delay="indefinite"/>
                      </p:stCondLst>
                      <p:childTnLst>
                        <p:par>
                          <p:cTn id="1494" fill="hold">
                            <p:stCondLst>
                              <p:cond delay="0"/>
                            </p:stCondLst>
                            <p:childTnLst>
                              <p:par>
                                <p:cTn id="14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97" dur="500"/>
                                        <p:tgtEl>
                                          <p:spTgt spid="7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00" dur="500"/>
                                        <p:tgtEl>
                                          <p:spTgt spid="7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Ion Charge and the Periodic Table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62" name="TextShape 2"/>
          <p:cNvSpPr txBox="1"/>
          <p:nvPr/>
        </p:nvSpPr>
        <p:spPr>
          <a:xfrm>
            <a:off x="685800" y="1294920"/>
            <a:ext cx="7696080" cy="4800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charge on an ion can often be determined from an elements position on the periodic table.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Metals are always positive ions, nonmetals are negative 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For many main group metals, the cation charge = the group number.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For nonmetals, the anion charge = the group number – 8.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01" dur="indefinite" restart="never" nodeType="tmRoot">
          <p:childTnLst>
            <p:seq>
              <p:cTn id="1502" dur="indefinite" nodeType="mainSeq">
                <p:childTnLst>
                  <p:par>
                    <p:cTn id="1503" fill="hold">
                      <p:stCondLst>
                        <p:cond delay="indefinite"/>
                      </p:stCondLst>
                      <p:childTnLst>
                        <p:par>
                          <p:cTn id="1504" fill="hold">
                            <p:stCondLst>
                              <p:cond delay="0"/>
                            </p:stCondLst>
                            <p:childTnLst>
                              <p:par>
                                <p:cTn id="15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07" dur="500"/>
                                        <p:tgtEl>
                                          <p:spTgt spid="7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8" fill="hold">
                      <p:stCondLst>
                        <p:cond delay="indefinite"/>
                      </p:stCondLst>
                      <p:childTnLst>
                        <p:par>
                          <p:cTn id="1509" fill="hold">
                            <p:stCondLst>
                              <p:cond delay="0"/>
                            </p:stCondLst>
                            <p:childTnLst>
                              <p:par>
                                <p:cTn id="15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12" dur="500"/>
                                        <p:tgtEl>
                                          <p:spTgt spid="7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3" fill="hold">
                      <p:stCondLst>
                        <p:cond delay="indefinite"/>
                      </p:stCondLst>
                      <p:childTnLst>
                        <p:par>
                          <p:cTn id="1514" fill="hold">
                            <p:stCondLst>
                              <p:cond delay="0"/>
                            </p:stCondLst>
                            <p:childTnLst>
                              <p:par>
                                <p:cTn id="15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17" dur="500"/>
                                        <p:tgtEl>
                                          <p:spTgt spid="7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8" fill="hold">
                      <p:stCondLst>
                        <p:cond delay="indefinite"/>
                      </p:stCondLst>
                      <p:childTnLst>
                        <p:par>
                          <p:cTn id="1519" fill="hold">
                            <p:stCondLst>
                              <p:cond delay="0"/>
                            </p:stCondLst>
                            <p:childTnLst>
                              <p:par>
                                <p:cTn id="15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2" dur="500"/>
                                        <p:tgtEl>
                                          <p:spTgt spid="7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3" name="Group 1"/>
          <p:cNvGrpSpPr/>
          <p:nvPr/>
        </p:nvGrpSpPr>
        <p:grpSpPr>
          <a:xfrm>
            <a:off x="235080" y="1454040"/>
            <a:ext cx="8673840" cy="4025880"/>
            <a:chOff x="235080" y="1454040"/>
            <a:chExt cx="8673840" cy="4025880"/>
          </a:xfrm>
        </p:grpSpPr>
        <p:sp>
          <p:nvSpPr>
            <p:cNvPr id="764" name="CustomShape 2"/>
            <p:cNvSpPr/>
            <p:nvPr/>
          </p:nvSpPr>
          <p:spPr>
            <a:xfrm>
              <a:off x="23508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5" name="CustomShape 3"/>
            <p:cNvSpPr/>
            <p:nvPr/>
          </p:nvSpPr>
          <p:spPr>
            <a:xfrm>
              <a:off x="216540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6" name="CustomShape 4"/>
            <p:cNvSpPr/>
            <p:nvPr/>
          </p:nvSpPr>
          <p:spPr>
            <a:xfrm>
              <a:off x="71748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7" name="CustomShape 5"/>
            <p:cNvSpPr/>
            <p:nvPr/>
          </p:nvSpPr>
          <p:spPr>
            <a:xfrm>
              <a:off x="1682640" y="491652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8" name="CustomShape 6"/>
            <p:cNvSpPr/>
            <p:nvPr/>
          </p:nvSpPr>
          <p:spPr>
            <a:xfrm>
              <a:off x="120024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9" name="CustomShape 7"/>
            <p:cNvSpPr/>
            <p:nvPr/>
          </p:nvSpPr>
          <p:spPr>
            <a:xfrm>
              <a:off x="2647800" y="491652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0" name="CustomShape 8"/>
            <p:cNvSpPr/>
            <p:nvPr/>
          </p:nvSpPr>
          <p:spPr>
            <a:xfrm>
              <a:off x="313056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1" name="CustomShape 9"/>
            <p:cNvSpPr/>
            <p:nvPr/>
          </p:nvSpPr>
          <p:spPr>
            <a:xfrm>
              <a:off x="361332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2" name="CustomShape 10"/>
            <p:cNvSpPr/>
            <p:nvPr/>
          </p:nvSpPr>
          <p:spPr>
            <a:xfrm>
              <a:off x="457848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3" name="CustomShape 11"/>
            <p:cNvSpPr/>
            <p:nvPr/>
          </p:nvSpPr>
          <p:spPr>
            <a:xfrm>
              <a:off x="23508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4" name="CustomShape 12"/>
            <p:cNvSpPr/>
            <p:nvPr/>
          </p:nvSpPr>
          <p:spPr>
            <a:xfrm>
              <a:off x="216540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5" name="CustomShape 13"/>
            <p:cNvSpPr/>
            <p:nvPr/>
          </p:nvSpPr>
          <p:spPr>
            <a:xfrm>
              <a:off x="71748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6" name="CustomShape 14"/>
            <p:cNvSpPr/>
            <p:nvPr/>
          </p:nvSpPr>
          <p:spPr>
            <a:xfrm>
              <a:off x="1682640" y="433872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7" name="CustomShape 15"/>
            <p:cNvSpPr/>
            <p:nvPr/>
          </p:nvSpPr>
          <p:spPr>
            <a:xfrm>
              <a:off x="120024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8" name="CustomShape 16"/>
            <p:cNvSpPr/>
            <p:nvPr/>
          </p:nvSpPr>
          <p:spPr>
            <a:xfrm>
              <a:off x="2647800" y="433872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79" name="CustomShape 17"/>
            <p:cNvSpPr/>
            <p:nvPr/>
          </p:nvSpPr>
          <p:spPr>
            <a:xfrm>
              <a:off x="313056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0" name="CustomShape 18"/>
            <p:cNvSpPr/>
            <p:nvPr/>
          </p:nvSpPr>
          <p:spPr>
            <a:xfrm>
              <a:off x="361332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1" name="CustomShape 19"/>
            <p:cNvSpPr/>
            <p:nvPr/>
          </p:nvSpPr>
          <p:spPr>
            <a:xfrm>
              <a:off x="409572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2" name="CustomShape 20"/>
            <p:cNvSpPr/>
            <p:nvPr/>
          </p:nvSpPr>
          <p:spPr>
            <a:xfrm>
              <a:off x="457848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3" name="CustomShape 21"/>
            <p:cNvSpPr/>
            <p:nvPr/>
          </p:nvSpPr>
          <p:spPr>
            <a:xfrm>
              <a:off x="506088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4" name="CustomShape 22"/>
            <p:cNvSpPr/>
            <p:nvPr/>
          </p:nvSpPr>
          <p:spPr>
            <a:xfrm>
              <a:off x="554364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5" name="CustomShape 23"/>
            <p:cNvSpPr/>
            <p:nvPr/>
          </p:nvSpPr>
          <p:spPr>
            <a:xfrm>
              <a:off x="6026040" y="433872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6" name="CustomShape 24"/>
            <p:cNvSpPr/>
            <p:nvPr/>
          </p:nvSpPr>
          <p:spPr>
            <a:xfrm>
              <a:off x="650880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7" name="CustomShape 25"/>
            <p:cNvSpPr/>
            <p:nvPr/>
          </p:nvSpPr>
          <p:spPr>
            <a:xfrm>
              <a:off x="6991200" y="433872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8" name="CustomShape 26"/>
            <p:cNvSpPr/>
            <p:nvPr/>
          </p:nvSpPr>
          <p:spPr>
            <a:xfrm>
              <a:off x="747396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89" name="CustomShape 27"/>
            <p:cNvSpPr/>
            <p:nvPr/>
          </p:nvSpPr>
          <p:spPr>
            <a:xfrm>
              <a:off x="795672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0" name="CustomShape 28"/>
            <p:cNvSpPr/>
            <p:nvPr/>
          </p:nvSpPr>
          <p:spPr>
            <a:xfrm>
              <a:off x="8439120" y="433872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1" name="CustomShape 29"/>
            <p:cNvSpPr/>
            <p:nvPr/>
          </p:nvSpPr>
          <p:spPr>
            <a:xfrm>
              <a:off x="23508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2" name="CustomShape 30"/>
            <p:cNvSpPr/>
            <p:nvPr/>
          </p:nvSpPr>
          <p:spPr>
            <a:xfrm>
              <a:off x="216540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3" name="CustomShape 31"/>
            <p:cNvSpPr/>
            <p:nvPr/>
          </p:nvSpPr>
          <p:spPr>
            <a:xfrm>
              <a:off x="71748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4" name="CustomShape 32"/>
            <p:cNvSpPr/>
            <p:nvPr/>
          </p:nvSpPr>
          <p:spPr>
            <a:xfrm>
              <a:off x="1682640" y="376236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5" name="CustomShape 33"/>
            <p:cNvSpPr/>
            <p:nvPr/>
          </p:nvSpPr>
          <p:spPr>
            <a:xfrm>
              <a:off x="120024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6" name="CustomShape 34"/>
            <p:cNvSpPr/>
            <p:nvPr/>
          </p:nvSpPr>
          <p:spPr>
            <a:xfrm>
              <a:off x="2647800" y="376236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7" name="CustomShape 35"/>
            <p:cNvSpPr/>
            <p:nvPr/>
          </p:nvSpPr>
          <p:spPr>
            <a:xfrm>
              <a:off x="313056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8" name="CustomShape 36"/>
            <p:cNvSpPr/>
            <p:nvPr/>
          </p:nvSpPr>
          <p:spPr>
            <a:xfrm>
              <a:off x="361332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99" name="CustomShape 37"/>
            <p:cNvSpPr/>
            <p:nvPr/>
          </p:nvSpPr>
          <p:spPr>
            <a:xfrm>
              <a:off x="409572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0" name="CustomShape 38"/>
            <p:cNvSpPr/>
            <p:nvPr/>
          </p:nvSpPr>
          <p:spPr>
            <a:xfrm>
              <a:off x="457848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1" name="CustomShape 39"/>
            <p:cNvSpPr/>
            <p:nvPr/>
          </p:nvSpPr>
          <p:spPr>
            <a:xfrm>
              <a:off x="506088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2" name="CustomShape 40"/>
            <p:cNvSpPr/>
            <p:nvPr/>
          </p:nvSpPr>
          <p:spPr>
            <a:xfrm>
              <a:off x="554364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3" name="CustomShape 41"/>
            <p:cNvSpPr/>
            <p:nvPr/>
          </p:nvSpPr>
          <p:spPr>
            <a:xfrm>
              <a:off x="6026040" y="376236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4" name="CustomShape 42"/>
            <p:cNvSpPr/>
            <p:nvPr/>
          </p:nvSpPr>
          <p:spPr>
            <a:xfrm>
              <a:off x="650880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5" name="CustomShape 43"/>
            <p:cNvSpPr/>
            <p:nvPr/>
          </p:nvSpPr>
          <p:spPr>
            <a:xfrm>
              <a:off x="6991200" y="3762360"/>
              <a:ext cx="47016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6" name="CustomShape 44"/>
            <p:cNvSpPr/>
            <p:nvPr/>
          </p:nvSpPr>
          <p:spPr>
            <a:xfrm>
              <a:off x="747396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7" name="CustomShape 45"/>
            <p:cNvSpPr/>
            <p:nvPr/>
          </p:nvSpPr>
          <p:spPr>
            <a:xfrm>
              <a:off x="795672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8" name="CustomShape 46"/>
            <p:cNvSpPr/>
            <p:nvPr/>
          </p:nvSpPr>
          <p:spPr>
            <a:xfrm>
              <a:off x="8439120" y="376236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9" name="CustomShape 47"/>
            <p:cNvSpPr/>
            <p:nvPr/>
          </p:nvSpPr>
          <p:spPr>
            <a:xfrm>
              <a:off x="4095720" y="4916520"/>
              <a:ext cx="469800" cy="5634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0" name="CustomShape 48"/>
            <p:cNvSpPr/>
            <p:nvPr/>
          </p:nvSpPr>
          <p:spPr>
            <a:xfrm>
              <a:off x="23508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1" name="CustomShape 49"/>
            <p:cNvSpPr/>
            <p:nvPr/>
          </p:nvSpPr>
          <p:spPr>
            <a:xfrm>
              <a:off x="216540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2" name="CustomShape 50"/>
            <p:cNvSpPr/>
            <p:nvPr/>
          </p:nvSpPr>
          <p:spPr>
            <a:xfrm>
              <a:off x="71748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3" name="CustomShape 51"/>
            <p:cNvSpPr/>
            <p:nvPr/>
          </p:nvSpPr>
          <p:spPr>
            <a:xfrm>
              <a:off x="1682640" y="318456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4" name="CustomShape 52"/>
            <p:cNvSpPr/>
            <p:nvPr/>
          </p:nvSpPr>
          <p:spPr>
            <a:xfrm>
              <a:off x="120024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5" name="CustomShape 53"/>
            <p:cNvSpPr/>
            <p:nvPr/>
          </p:nvSpPr>
          <p:spPr>
            <a:xfrm>
              <a:off x="2647800" y="318456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6" name="CustomShape 54"/>
            <p:cNvSpPr/>
            <p:nvPr/>
          </p:nvSpPr>
          <p:spPr>
            <a:xfrm>
              <a:off x="313056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7" name="CustomShape 55"/>
            <p:cNvSpPr/>
            <p:nvPr/>
          </p:nvSpPr>
          <p:spPr>
            <a:xfrm>
              <a:off x="361332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8" name="CustomShape 56"/>
            <p:cNvSpPr/>
            <p:nvPr/>
          </p:nvSpPr>
          <p:spPr>
            <a:xfrm>
              <a:off x="409572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9" name="CustomShape 57"/>
            <p:cNvSpPr/>
            <p:nvPr/>
          </p:nvSpPr>
          <p:spPr>
            <a:xfrm>
              <a:off x="457848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0" name="CustomShape 58"/>
            <p:cNvSpPr/>
            <p:nvPr/>
          </p:nvSpPr>
          <p:spPr>
            <a:xfrm>
              <a:off x="506088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1" name="CustomShape 59"/>
            <p:cNvSpPr/>
            <p:nvPr/>
          </p:nvSpPr>
          <p:spPr>
            <a:xfrm>
              <a:off x="554364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2" name="CustomShape 60"/>
            <p:cNvSpPr/>
            <p:nvPr/>
          </p:nvSpPr>
          <p:spPr>
            <a:xfrm>
              <a:off x="6026040" y="318456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3" name="CustomShape 61"/>
            <p:cNvSpPr/>
            <p:nvPr/>
          </p:nvSpPr>
          <p:spPr>
            <a:xfrm>
              <a:off x="650880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4" name="CustomShape 62"/>
            <p:cNvSpPr/>
            <p:nvPr/>
          </p:nvSpPr>
          <p:spPr>
            <a:xfrm>
              <a:off x="6991200" y="318456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5" name="CustomShape 63"/>
            <p:cNvSpPr/>
            <p:nvPr/>
          </p:nvSpPr>
          <p:spPr>
            <a:xfrm>
              <a:off x="747396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6" name="CustomShape 64"/>
            <p:cNvSpPr/>
            <p:nvPr/>
          </p:nvSpPr>
          <p:spPr>
            <a:xfrm>
              <a:off x="795672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7" name="CustomShape 65"/>
            <p:cNvSpPr/>
            <p:nvPr/>
          </p:nvSpPr>
          <p:spPr>
            <a:xfrm>
              <a:off x="8439120" y="318456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8" name="CustomShape 66"/>
            <p:cNvSpPr/>
            <p:nvPr/>
          </p:nvSpPr>
          <p:spPr>
            <a:xfrm>
              <a:off x="23508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9" name="CustomShape 67"/>
            <p:cNvSpPr/>
            <p:nvPr/>
          </p:nvSpPr>
          <p:spPr>
            <a:xfrm>
              <a:off x="71748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0" name="CustomShape 68"/>
            <p:cNvSpPr/>
            <p:nvPr/>
          </p:nvSpPr>
          <p:spPr>
            <a:xfrm>
              <a:off x="6026040" y="2608200"/>
              <a:ext cx="47016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1" name="CustomShape 69"/>
            <p:cNvSpPr/>
            <p:nvPr/>
          </p:nvSpPr>
          <p:spPr>
            <a:xfrm>
              <a:off x="650880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2" name="CustomShape 70"/>
            <p:cNvSpPr/>
            <p:nvPr/>
          </p:nvSpPr>
          <p:spPr>
            <a:xfrm>
              <a:off x="6991200" y="2608200"/>
              <a:ext cx="47016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3" name="CustomShape 71"/>
            <p:cNvSpPr/>
            <p:nvPr/>
          </p:nvSpPr>
          <p:spPr>
            <a:xfrm>
              <a:off x="747396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4" name="CustomShape 72"/>
            <p:cNvSpPr/>
            <p:nvPr/>
          </p:nvSpPr>
          <p:spPr>
            <a:xfrm>
              <a:off x="795672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5" name="CustomShape 73"/>
            <p:cNvSpPr/>
            <p:nvPr/>
          </p:nvSpPr>
          <p:spPr>
            <a:xfrm>
              <a:off x="8439120" y="260820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6" name="CustomShape 74"/>
            <p:cNvSpPr/>
            <p:nvPr/>
          </p:nvSpPr>
          <p:spPr>
            <a:xfrm>
              <a:off x="23508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7" name="CustomShape 75"/>
            <p:cNvSpPr/>
            <p:nvPr/>
          </p:nvSpPr>
          <p:spPr>
            <a:xfrm>
              <a:off x="71748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8" name="CustomShape 76"/>
            <p:cNvSpPr/>
            <p:nvPr/>
          </p:nvSpPr>
          <p:spPr>
            <a:xfrm>
              <a:off x="6026040" y="203040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9" name="CustomShape 77"/>
            <p:cNvSpPr/>
            <p:nvPr/>
          </p:nvSpPr>
          <p:spPr>
            <a:xfrm>
              <a:off x="650880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0" name="CustomShape 78"/>
            <p:cNvSpPr/>
            <p:nvPr/>
          </p:nvSpPr>
          <p:spPr>
            <a:xfrm>
              <a:off x="6991200" y="2030400"/>
              <a:ext cx="47016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1" name="CustomShape 79"/>
            <p:cNvSpPr/>
            <p:nvPr/>
          </p:nvSpPr>
          <p:spPr>
            <a:xfrm>
              <a:off x="747396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2" name="CustomShape 80"/>
            <p:cNvSpPr/>
            <p:nvPr/>
          </p:nvSpPr>
          <p:spPr>
            <a:xfrm>
              <a:off x="795672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3" name="CustomShape 81"/>
            <p:cNvSpPr/>
            <p:nvPr/>
          </p:nvSpPr>
          <p:spPr>
            <a:xfrm>
              <a:off x="8439120" y="2030400"/>
              <a:ext cx="469800" cy="56520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4" name="CustomShape 82"/>
            <p:cNvSpPr/>
            <p:nvPr/>
          </p:nvSpPr>
          <p:spPr>
            <a:xfrm>
              <a:off x="8439120" y="145404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5" name="CustomShape 83"/>
            <p:cNvSpPr/>
            <p:nvPr/>
          </p:nvSpPr>
          <p:spPr>
            <a:xfrm>
              <a:off x="235080" y="1454040"/>
              <a:ext cx="469800" cy="56376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6" name="Line 84"/>
            <p:cNvSpPr/>
            <p:nvPr/>
          </p:nvSpPr>
          <p:spPr>
            <a:xfrm>
              <a:off x="6019920" y="2602080"/>
              <a:ext cx="48240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7" name="Line 85"/>
            <p:cNvSpPr/>
            <p:nvPr/>
          </p:nvSpPr>
          <p:spPr>
            <a:xfrm>
              <a:off x="6502320" y="2602080"/>
              <a:ext cx="0" cy="57600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8" name="Line 86"/>
            <p:cNvSpPr/>
            <p:nvPr/>
          </p:nvSpPr>
          <p:spPr>
            <a:xfrm>
              <a:off x="6502320" y="3178080"/>
              <a:ext cx="48276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9" name="Line 87"/>
            <p:cNvSpPr/>
            <p:nvPr/>
          </p:nvSpPr>
          <p:spPr>
            <a:xfrm>
              <a:off x="6985080" y="3178080"/>
              <a:ext cx="0" cy="57780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0" name="Line 88"/>
            <p:cNvSpPr/>
            <p:nvPr/>
          </p:nvSpPr>
          <p:spPr>
            <a:xfrm>
              <a:off x="6985080" y="3755880"/>
              <a:ext cx="48240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1" name="Line 89"/>
            <p:cNvSpPr/>
            <p:nvPr/>
          </p:nvSpPr>
          <p:spPr>
            <a:xfrm>
              <a:off x="7467480" y="3755880"/>
              <a:ext cx="0" cy="57636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2" name="Line 90"/>
            <p:cNvSpPr/>
            <p:nvPr/>
          </p:nvSpPr>
          <p:spPr>
            <a:xfrm>
              <a:off x="7467480" y="4332240"/>
              <a:ext cx="482760" cy="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3" name="Line 91"/>
            <p:cNvSpPr/>
            <p:nvPr/>
          </p:nvSpPr>
          <p:spPr>
            <a:xfrm>
              <a:off x="7950240" y="4332240"/>
              <a:ext cx="0" cy="577800"/>
            </a:xfrm>
            <a:prstGeom prst="line">
              <a:avLst/>
            </a:prstGeom>
            <a:ln w="7632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54" name="CustomShape 92"/>
          <p:cNvSpPr/>
          <p:nvPr/>
        </p:nvSpPr>
        <p:spPr>
          <a:xfrm>
            <a:off x="233280" y="2133720"/>
            <a:ext cx="4600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0000"/>
                </a:solidFill>
                <a:latin typeface="Times New Roman"/>
              </a:rPr>
              <a:t>Li</a:t>
            </a:r>
            <a:r>
              <a:rPr b="0" lang="en-US" sz="1800" spc="-1" strike="noStrike" baseline="30000">
                <a:solidFill>
                  <a:srgbClr val="ff0000"/>
                </a:solidFill>
                <a:latin typeface="Times New Roman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5" name="CustomShape 93"/>
          <p:cNvSpPr/>
          <p:nvPr/>
        </p:nvSpPr>
        <p:spPr>
          <a:xfrm>
            <a:off x="228600" y="2743200"/>
            <a:ext cx="77472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0000"/>
                </a:solidFill>
                <a:latin typeface="Times New Roman"/>
              </a:rPr>
              <a:t>Na</a:t>
            </a:r>
            <a:r>
              <a:rPr b="0" lang="en-US" sz="1800" spc="-1" strike="noStrike" baseline="30000">
                <a:solidFill>
                  <a:srgbClr val="ff0000"/>
                </a:solidFill>
                <a:latin typeface="Times New Roman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6" name="CustomShape 94"/>
          <p:cNvSpPr/>
          <p:nvPr/>
        </p:nvSpPr>
        <p:spPr>
          <a:xfrm>
            <a:off x="219960" y="3343320"/>
            <a:ext cx="4204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0000"/>
                </a:solidFill>
                <a:latin typeface="Times New Roman"/>
              </a:rPr>
              <a:t>K</a:t>
            </a:r>
            <a:r>
              <a:rPr b="0" lang="en-US" sz="1800" spc="-1" strike="noStrike" baseline="30000">
                <a:solidFill>
                  <a:srgbClr val="ff0000"/>
                </a:solidFill>
                <a:latin typeface="Times New Roman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7" name="CustomShape 95"/>
          <p:cNvSpPr/>
          <p:nvPr/>
        </p:nvSpPr>
        <p:spPr>
          <a:xfrm>
            <a:off x="234000" y="3886200"/>
            <a:ext cx="52272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0000"/>
                </a:solidFill>
                <a:latin typeface="Times New Roman"/>
              </a:rPr>
              <a:t>Rb</a:t>
            </a:r>
            <a:r>
              <a:rPr b="0" lang="en-US" sz="1800" spc="-1" strike="noStrike" baseline="30000">
                <a:solidFill>
                  <a:srgbClr val="ff0000"/>
                </a:solidFill>
                <a:latin typeface="Times New Roman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8" name="CustomShape 96"/>
          <p:cNvSpPr/>
          <p:nvPr/>
        </p:nvSpPr>
        <p:spPr>
          <a:xfrm>
            <a:off x="234000" y="4419720"/>
            <a:ext cx="4968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0000"/>
                </a:solidFill>
                <a:latin typeface="Times New Roman"/>
              </a:rPr>
              <a:t>Cs</a:t>
            </a:r>
            <a:r>
              <a:rPr b="0" lang="en-US" sz="1800" spc="-1" strike="noStrike" baseline="30000">
                <a:solidFill>
                  <a:srgbClr val="ff0000"/>
                </a:solidFill>
                <a:latin typeface="Times New Roman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9" name="CustomShape 97"/>
          <p:cNvSpPr/>
          <p:nvPr/>
        </p:nvSpPr>
        <p:spPr>
          <a:xfrm>
            <a:off x="649080" y="2198520"/>
            <a:ext cx="5778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66ff"/>
                </a:solidFill>
                <a:latin typeface="Times New Roman"/>
              </a:rPr>
              <a:t>Be</a:t>
            </a:r>
            <a:r>
              <a:rPr b="0" lang="en-US" sz="1800" spc="-1" strike="noStrike" baseline="30000">
                <a:solidFill>
                  <a:srgbClr val="0066ff"/>
                </a:solidFill>
                <a:latin typeface="Times New Roman"/>
              </a:rPr>
              <a:t>2+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0" name="CustomShape 98"/>
          <p:cNvSpPr/>
          <p:nvPr/>
        </p:nvSpPr>
        <p:spPr>
          <a:xfrm>
            <a:off x="667800" y="2743200"/>
            <a:ext cx="588240" cy="33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600" spc="-1" strike="noStrike">
                <a:solidFill>
                  <a:srgbClr val="0066ff"/>
                </a:solidFill>
                <a:latin typeface="Times New Roman"/>
              </a:rPr>
              <a:t>Mg</a:t>
            </a:r>
            <a:r>
              <a:rPr b="0" lang="en-US" sz="1600" spc="-1" strike="noStrike" baseline="30000">
                <a:solidFill>
                  <a:srgbClr val="0066ff"/>
                </a:solidFill>
                <a:latin typeface="Times New Roman"/>
              </a:rPr>
              <a:t>2+</a:t>
            </a:r>
            <a:endParaRPr b="0" lang="en-US" sz="16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1" name="CustomShape 99"/>
          <p:cNvSpPr/>
          <p:nvPr/>
        </p:nvSpPr>
        <p:spPr>
          <a:xfrm>
            <a:off x="642960" y="3341520"/>
            <a:ext cx="5778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66ff"/>
                </a:solidFill>
                <a:latin typeface="Times New Roman"/>
              </a:rPr>
              <a:t>Ca</a:t>
            </a:r>
            <a:r>
              <a:rPr b="0" lang="en-US" sz="1800" spc="-1" strike="noStrike" baseline="30000">
                <a:solidFill>
                  <a:srgbClr val="0066ff"/>
                </a:solidFill>
                <a:latin typeface="Times New Roman"/>
              </a:rPr>
              <a:t>2+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2" name="CustomShape 100"/>
          <p:cNvSpPr/>
          <p:nvPr/>
        </p:nvSpPr>
        <p:spPr>
          <a:xfrm>
            <a:off x="695880" y="3886200"/>
            <a:ext cx="5259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66ff"/>
                </a:solidFill>
                <a:latin typeface="Times New Roman"/>
              </a:rPr>
              <a:t>Sr</a:t>
            </a:r>
            <a:r>
              <a:rPr b="0" lang="en-US" sz="1800" spc="-1" strike="noStrike" baseline="30000">
                <a:solidFill>
                  <a:srgbClr val="0066ff"/>
                </a:solidFill>
                <a:latin typeface="Times New Roman"/>
              </a:rPr>
              <a:t>2+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3" name="CustomShape 101"/>
          <p:cNvSpPr/>
          <p:nvPr/>
        </p:nvSpPr>
        <p:spPr>
          <a:xfrm>
            <a:off x="666720" y="4465800"/>
            <a:ext cx="5778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66ff"/>
                </a:solidFill>
                <a:latin typeface="Times New Roman"/>
              </a:rPr>
              <a:t>Ba</a:t>
            </a:r>
            <a:r>
              <a:rPr b="0" lang="en-US" sz="1800" spc="-1" strike="noStrike" baseline="30000">
                <a:solidFill>
                  <a:srgbClr val="0066ff"/>
                </a:solidFill>
                <a:latin typeface="Times New Roman"/>
              </a:rPr>
              <a:t>2+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4" name="CustomShape 102"/>
          <p:cNvSpPr/>
          <p:nvPr/>
        </p:nvSpPr>
        <p:spPr>
          <a:xfrm>
            <a:off x="5983560" y="2712960"/>
            <a:ext cx="5518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9900ff"/>
                </a:solidFill>
                <a:latin typeface="Times New Roman"/>
              </a:rPr>
              <a:t>Al</a:t>
            </a:r>
            <a:r>
              <a:rPr b="0" lang="en-US" sz="1800" spc="-1" strike="noStrike" baseline="30000">
                <a:solidFill>
                  <a:srgbClr val="9900ff"/>
                </a:solidFill>
                <a:latin typeface="Times New Roman"/>
              </a:rPr>
              <a:t>3+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5" name="CustomShape 103"/>
          <p:cNvSpPr/>
          <p:nvPr/>
        </p:nvSpPr>
        <p:spPr>
          <a:xfrm>
            <a:off x="5953320" y="3352680"/>
            <a:ext cx="5900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9900ff"/>
                </a:solidFill>
                <a:latin typeface="Times New Roman"/>
              </a:rPr>
              <a:t>Ga</a:t>
            </a:r>
            <a:r>
              <a:rPr b="0" lang="en-US" sz="1800" spc="-1" strike="noStrike" baseline="30000">
                <a:solidFill>
                  <a:srgbClr val="9900ff"/>
                </a:solidFill>
                <a:latin typeface="Times New Roman"/>
              </a:rPr>
              <a:t>3+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6" name="CustomShape 104"/>
          <p:cNvSpPr/>
          <p:nvPr/>
        </p:nvSpPr>
        <p:spPr>
          <a:xfrm>
            <a:off x="6053400" y="3886200"/>
            <a:ext cx="51372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9900ff"/>
                </a:solidFill>
                <a:latin typeface="Times New Roman"/>
              </a:rPr>
              <a:t>In</a:t>
            </a:r>
            <a:r>
              <a:rPr b="0" lang="en-US" sz="1800" spc="-1" strike="noStrike" baseline="30000">
                <a:solidFill>
                  <a:srgbClr val="9900ff"/>
                </a:solidFill>
                <a:latin typeface="Times New Roman"/>
              </a:rPr>
              <a:t>3+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7" name="CustomShape 105"/>
          <p:cNvSpPr/>
          <p:nvPr/>
        </p:nvSpPr>
        <p:spPr>
          <a:xfrm>
            <a:off x="7477920" y="2200320"/>
            <a:ext cx="48888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66ff"/>
                </a:solidFill>
                <a:latin typeface="Times New Roman"/>
              </a:rPr>
              <a:t>O</a:t>
            </a:r>
            <a:r>
              <a:rPr b="0" lang="en-US" sz="2000" spc="-1" strike="noStrike" baseline="30000">
                <a:solidFill>
                  <a:srgbClr val="0066ff"/>
                </a:solidFill>
                <a:latin typeface="Times New Roman"/>
              </a:rPr>
              <a:t>2</a:t>
            </a:r>
            <a:r>
              <a:rPr b="0" lang="en-US" sz="2000" spc="-1" strike="noStrike" baseline="30000">
                <a:solidFill>
                  <a:srgbClr val="0066ff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8" name="CustomShape 106"/>
          <p:cNvSpPr/>
          <p:nvPr/>
        </p:nvSpPr>
        <p:spPr>
          <a:xfrm>
            <a:off x="7477560" y="2733840"/>
            <a:ext cx="44640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66ff"/>
                </a:solidFill>
                <a:latin typeface="Times New Roman"/>
              </a:rPr>
              <a:t>S</a:t>
            </a:r>
            <a:r>
              <a:rPr b="0" lang="en-US" sz="2000" spc="-1" strike="noStrike" baseline="30000">
                <a:solidFill>
                  <a:srgbClr val="0066ff"/>
                </a:solidFill>
                <a:latin typeface="Times New Roman"/>
              </a:rPr>
              <a:t>2</a:t>
            </a:r>
            <a:r>
              <a:rPr b="0" lang="en-US" sz="2000" spc="-1" strike="noStrike" baseline="30000">
                <a:solidFill>
                  <a:srgbClr val="0066ff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9" name="CustomShape 107"/>
          <p:cNvSpPr/>
          <p:nvPr/>
        </p:nvSpPr>
        <p:spPr>
          <a:xfrm>
            <a:off x="7433280" y="3343320"/>
            <a:ext cx="55908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66ff"/>
                </a:solidFill>
                <a:latin typeface="Times New Roman"/>
              </a:rPr>
              <a:t>Se</a:t>
            </a:r>
            <a:r>
              <a:rPr b="0" lang="en-US" sz="2000" spc="-1" strike="noStrike" baseline="30000">
                <a:solidFill>
                  <a:srgbClr val="0066ff"/>
                </a:solidFill>
                <a:latin typeface="Times New Roman"/>
              </a:rPr>
              <a:t>2</a:t>
            </a:r>
            <a:r>
              <a:rPr b="0" lang="en-US" sz="2000" spc="-1" strike="noStrike" baseline="30000">
                <a:solidFill>
                  <a:srgbClr val="0066ff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0" name="CustomShape 108"/>
          <p:cNvSpPr/>
          <p:nvPr/>
        </p:nvSpPr>
        <p:spPr>
          <a:xfrm>
            <a:off x="7433640" y="3876840"/>
            <a:ext cx="57276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66ff"/>
                </a:solidFill>
                <a:latin typeface="Times New Roman"/>
              </a:rPr>
              <a:t>Te</a:t>
            </a:r>
            <a:r>
              <a:rPr b="0" lang="en-US" sz="2000" spc="-1" strike="noStrike" baseline="30000">
                <a:solidFill>
                  <a:srgbClr val="0066ff"/>
                </a:solidFill>
                <a:latin typeface="Times New Roman"/>
              </a:rPr>
              <a:t>2</a:t>
            </a:r>
            <a:r>
              <a:rPr b="0" lang="en-US" sz="2000" spc="-1" strike="noStrike" baseline="30000">
                <a:solidFill>
                  <a:srgbClr val="0066ff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1" name="CustomShape 109"/>
          <p:cNvSpPr/>
          <p:nvPr/>
        </p:nvSpPr>
        <p:spPr>
          <a:xfrm>
            <a:off x="8011800" y="2200320"/>
            <a:ext cx="37188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F</a:t>
            </a:r>
            <a:r>
              <a:rPr b="0" lang="en-US" sz="2000" spc="-1" strike="noStrike" baseline="30000">
                <a:solidFill>
                  <a:srgbClr val="009900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2" name="CustomShape 110"/>
          <p:cNvSpPr/>
          <p:nvPr/>
        </p:nvSpPr>
        <p:spPr>
          <a:xfrm>
            <a:off x="7969320" y="2733840"/>
            <a:ext cx="46944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Cl</a:t>
            </a:r>
            <a:r>
              <a:rPr b="0" lang="en-US" sz="2000" spc="-1" strike="noStrike" baseline="30000">
                <a:solidFill>
                  <a:srgbClr val="009900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3" name="CustomShape 111"/>
          <p:cNvSpPr/>
          <p:nvPr/>
        </p:nvSpPr>
        <p:spPr>
          <a:xfrm>
            <a:off x="7953120" y="3343320"/>
            <a:ext cx="48456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Br</a:t>
            </a:r>
            <a:r>
              <a:rPr b="0" lang="en-US" sz="2000" spc="-1" strike="noStrike" baseline="30000">
                <a:solidFill>
                  <a:srgbClr val="009900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4" name="CustomShape 112"/>
          <p:cNvSpPr/>
          <p:nvPr/>
        </p:nvSpPr>
        <p:spPr>
          <a:xfrm>
            <a:off x="8043480" y="3876840"/>
            <a:ext cx="31536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9900"/>
                </a:solidFill>
                <a:latin typeface="Times New Roman"/>
              </a:rPr>
              <a:t>I</a:t>
            </a:r>
            <a:r>
              <a:rPr b="0" lang="en-US" sz="2000" spc="-1" strike="noStrike" baseline="30000">
                <a:solidFill>
                  <a:srgbClr val="009900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5" name="CustomShape 113"/>
          <p:cNvSpPr/>
          <p:nvPr/>
        </p:nvSpPr>
        <p:spPr>
          <a:xfrm>
            <a:off x="7020720" y="2200320"/>
            <a:ext cx="48888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33cc"/>
                </a:solidFill>
                <a:latin typeface="Times New Roman"/>
              </a:rPr>
              <a:t>N</a:t>
            </a:r>
            <a:r>
              <a:rPr b="0" lang="en-US" sz="2000" spc="-1" strike="noStrike" baseline="30000">
                <a:solidFill>
                  <a:srgbClr val="ff33cc"/>
                </a:solidFill>
                <a:latin typeface="Times New Roman"/>
              </a:rPr>
              <a:t>3</a:t>
            </a:r>
            <a:r>
              <a:rPr b="0" lang="en-US" sz="2000" spc="-1" strike="noStrike" baseline="30000">
                <a:solidFill>
                  <a:srgbClr val="ff33cc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6" name="CustomShape 114"/>
          <p:cNvSpPr/>
          <p:nvPr/>
        </p:nvSpPr>
        <p:spPr>
          <a:xfrm>
            <a:off x="7020360" y="2733840"/>
            <a:ext cx="44640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33cc"/>
                </a:solidFill>
                <a:latin typeface="Times New Roman"/>
              </a:rPr>
              <a:t>P</a:t>
            </a:r>
            <a:r>
              <a:rPr b="0" lang="en-US" sz="2000" spc="-1" strike="noStrike" baseline="30000">
                <a:solidFill>
                  <a:srgbClr val="ff33cc"/>
                </a:solidFill>
                <a:latin typeface="Times New Roman"/>
              </a:rPr>
              <a:t>3</a:t>
            </a:r>
            <a:r>
              <a:rPr b="0" lang="en-US" sz="2000" spc="-1" strike="noStrike" baseline="30000">
                <a:solidFill>
                  <a:srgbClr val="ff33cc"/>
                </a:solidFill>
                <a:latin typeface="Symbol"/>
                <a:ea typeface="Symbol"/>
              </a:rPr>
              <a:t>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7" name="CustomShape 115"/>
          <p:cNvSpPr/>
          <p:nvPr/>
        </p:nvSpPr>
        <p:spPr>
          <a:xfrm>
            <a:off x="6960600" y="3297240"/>
            <a:ext cx="545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ff33cc"/>
                </a:solidFill>
                <a:latin typeface="Times New Roman"/>
              </a:rPr>
              <a:t>As</a:t>
            </a:r>
            <a:r>
              <a:rPr b="0" lang="en-US" sz="1800" spc="-1" strike="noStrike" baseline="30000">
                <a:solidFill>
                  <a:srgbClr val="ff33cc"/>
                </a:solidFill>
                <a:latin typeface="Times New Roman"/>
              </a:rPr>
              <a:t>3</a:t>
            </a:r>
            <a:r>
              <a:rPr b="0" lang="en-US" sz="1800" spc="-1" strike="noStrike" baseline="30000">
                <a:solidFill>
                  <a:srgbClr val="ff33cc"/>
                </a:solidFill>
                <a:latin typeface="Symbol"/>
                <a:ea typeface="Symbol"/>
              </a:rPr>
              <a:t>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8" name="CustomShape 116"/>
          <p:cNvSpPr/>
          <p:nvPr/>
        </p:nvSpPr>
        <p:spPr>
          <a:xfrm>
            <a:off x="213480" y="94608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1A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9" name="CustomShape 117"/>
          <p:cNvSpPr/>
          <p:nvPr/>
        </p:nvSpPr>
        <p:spPr>
          <a:xfrm>
            <a:off x="747000" y="160020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2A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0" name="CustomShape 118"/>
          <p:cNvSpPr/>
          <p:nvPr/>
        </p:nvSpPr>
        <p:spPr>
          <a:xfrm>
            <a:off x="5928480" y="160020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3A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1" name="CustomShape 119"/>
          <p:cNvSpPr/>
          <p:nvPr/>
        </p:nvSpPr>
        <p:spPr>
          <a:xfrm>
            <a:off x="7923960" y="160020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7A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2" name="CustomShape 120"/>
          <p:cNvSpPr/>
          <p:nvPr/>
        </p:nvSpPr>
        <p:spPr>
          <a:xfrm>
            <a:off x="7466760" y="160020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6A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3" name="CustomShape 121"/>
          <p:cNvSpPr/>
          <p:nvPr/>
        </p:nvSpPr>
        <p:spPr>
          <a:xfrm>
            <a:off x="6919200" y="1600200"/>
            <a:ext cx="493920" cy="39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5A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TextShape 1"/>
          <p:cNvSpPr txBox="1"/>
          <p:nvPr/>
        </p:nvSpPr>
        <p:spPr>
          <a:xfrm>
            <a:off x="685800" y="262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Isotopes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Shape 1"/>
          <p:cNvSpPr txBox="1"/>
          <p:nvPr/>
        </p:nvSpPr>
        <p:spPr>
          <a:xfrm>
            <a:off x="685800" y="4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Dalton’s Atomic Theory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7" name="TextShape 2"/>
          <p:cNvSpPr txBox="1"/>
          <p:nvPr/>
        </p:nvSpPr>
        <p:spPr>
          <a:xfrm>
            <a:off x="533520" y="1219320"/>
            <a:ext cx="815328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Atoms combine in simple, whole-number ratios to form molecules of compounds. 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Because atoms are unbreakable, they must combine as whole atoms.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nature of the atom determines the ratios in which it combines.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molecule of a compound contains the exact same types and numbers of atoms.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Law of Constant Composition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Chemical formulas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2" dur="indefinite" restart="never" nodeType="tmRoot">
          <p:childTnLst>
            <p:seq>
              <p:cTn id="103" dur="indefinite" nodeType="mainSeq">
                <p:childTnLst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1" dur="500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4" dur="500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" dur="500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" dur="500"/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" dur="500"/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5" name="TextShape 1"/>
          <p:cNvSpPr txBox="1"/>
          <p:nvPr/>
        </p:nvSpPr>
        <p:spPr>
          <a:xfrm>
            <a:off x="609480" y="245160"/>
            <a:ext cx="7772400" cy="9903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Structure of the Nucleus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86" name="TextShape 2"/>
          <p:cNvSpPr txBox="1"/>
          <p:nvPr/>
        </p:nvSpPr>
        <p:spPr>
          <a:xfrm>
            <a:off x="380880" y="1267920"/>
            <a:ext cx="8382240" cy="50292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Soddy discovered that the same element could have atoms with different masses, which he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isotopes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 are two isotopes of chlorine found in nature, one that has a mass of about 35 amu and another that weighs about 37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observed mass is a weighted average of the weights of all the naturally occurring atoms.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atomic mass of chlorine is 35.45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23" dur="indefinite" restart="never" nodeType="tmRoot">
          <p:childTnLst>
            <p:seq>
              <p:cTn id="1524" dur="indefinite" nodeType="mainSeq">
                <p:childTnLst>
                  <p:par>
                    <p:cTn id="1525" fill="hold">
                      <p:stCondLst>
                        <p:cond delay="indefinite"/>
                      </p:stCondLst>
                      <p:childTnLst>
                        <p:par>
                          <p:cTn id="1526" fill="hold">
                            <p:stCondLst>
                              <p:cond delay="0"/>
                            </p:stCondLst>
                            <p:childTnLst>
                              <p:par>
                                <p:cTn id="15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9" dur="500"/>
                                        <p:tgtEl>
                                          <p:spTgt spid="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2" dur="500"/>
                                        <p:tgtEl>
                                          <p:spTgt spid="8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3" fill="hold">
                      <p:stCondLst>
                        <p:cond delay="indefinite"/>
                      </p:stCondLst>
                      <p:childTnLst>
                        <p:par>
                          <p:cTn id="1534" fill="hold">
                            <p:stCondLst>
                              <p:cond delay="0"/>
                            </p:stCondLst>
                            <p:childTnLst>
                              <p:par>
                                <p:cTn id="15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7" dur="500"/>
                                        <p:tgtEl>
                                          <p:spTgt spid="8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0" dur="500"/>
                                        <p:tgtEl>
                                          <p:spTgt spid="8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TextShape 1"/>
          <p:cNvSpPr txBox="1"/>
          <p:nvPr/>
        </p:nvSpPr>
        <p:spPr>
          <a:xfrm>
            <a:off x="685800" y="84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Isotopes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88" name="TextShape 2"/>
          <p:cNvSpPr txBox="1"/>
          <p:nvPr/>
        </p:nvSpPr>
        <p:spPr>
          <a:xfrm>
            <a:off x="199800" y="1171080"/>
            <a:ext cx="8762760" cy="49532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isotopes of an element are chemically identical.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Undergo the exact same chemical reactions.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isotopes of an element have the same number of protons.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Isotopes of an element have different masses.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Isotopes of an element have different numbers of neutrons.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Isotopes are identified by their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mass numbers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Protons + neutrons.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41" dur="indefinite" restart="never" nodeType="tmRoot">
          <p:childTnLst>
            <p:seq>
              <p:cTn id="1542" dur="indefinite" nodeType="mainSeq">
                <p:childTnLst>
                  <p:par>
                    <p:cTn id="1543" fill="hold">
                      <p:stCondLst>
                        <p:cond delay="indefinite"/>
                      </p:stCondLst>
                      <p:childTnLst>
                        <p:par>
                          <p:cTn id="1544" fill="hold">
                            <p:stCondLst>
                              <p:cond delay="0"/>
                            </p:stCondLst>
                            <p:childTnLst>
                              <p:par>
                                <p:cTn id="15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7" dur="500"/>
                                        <p:tgtEl>
                                          <p:spTgt spid="8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50" dur="500"/>
                                        <p:tgtEl>
                                          <p:spTgt spid="8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1" fill="hold">
                      <p:stCondLst>
                        <p:cond delay="indefinite"/>
                      </p:stCondLst>
                      <p:childTnLst>
                        <p:par>
                          <p:cTn id="1552" fill="hold">
                            <p:stCondLst>
                              <p:cond delay="0"/>
                            </p:stCondLst>
                            <p:childTnLst>
                              <p:par>
                                <p:cTn id="155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55" dur="500"/>
                                        <p:tgtEl>
                                          <p:spTgt spid="8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6" fill="hold">
                      <p:stCondLst>
                        <p:cond delay="indefinite"/>
                      </p:stCondLst>
                      <p:childTnLst>
                        <p:par>
                          <p:cTn id="1557" fill="hold">
                            <p:stCondLst>
                              <p:cond delay="0"/>
                            </p:stCondLst>
                            <p:childTnLst>
                              <p:par>
                                <p:cTn id="15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0" dur="500"/>
                                        <p:tgtEl>
                                          <p:spTgt spid="8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1" fill="hold">
                      <p:stCondLst>
                        <p:cond delay="indefinite"/>
                      </p:stCondLst>
                      <p:childTnLst>
                        <p:par>
                          <p:cTn id="1562" fill="hold">
                            <p:stCondLst>
                              <p:cond delay="0"/>
                            </p:stCondLst>
                            <p:childTnLst>
                              <p:par>
                                <p:cTn id="15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5" dur="500"/>
                                        <p:tgtEl>
                                          <p:spTgt spid="8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6" fill="hold">
                      <p:stCondLst>
                        <p:cond delay="indefinite"/>
                      </p:stCondLst>
                      <p:childTnLst>
                        <p:par>
                          <p:cTn id="1567" fill="hold">
                            <p:stCondLst>
                              <p:cond delay="0"/>
                            </p:stCondLst>
                            <p:childTnLst>
                              <p:par>
                                <p:cTn id="15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70" dur="500"/>
                                        <p:tgtEl>
                                          <p:spTgt spid="8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73" dur="500"/>
                                        <p:tgtEl>
                                          <p:spTgt spid="8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CustomShape 1"/>
          <p:cNvSpPr/>
          <p:nvPr/>
        </p:nvSpPr>
        <p:spPr>
          <a:xfrm>
            <a:off x="380880" y="838080"/>
            <a:ext cx="8077320" cy="38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2720" indent="-342720">
              <a:lnSpc>
                <a:spcPct val="90000"/>
              </a:lnSpc>
              <a:spcBef>
                <a:spcPts val="3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Atomic Number.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Number of protons.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Z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3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Mass Number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= Protons + Neutrons.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Whole number.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34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Percent natural abundance = Relative amount found in a sample.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0" name="TextShape 2"/>
          <p:cNvSpPr txBox="1"/>
          <p:nvPr/>
        </p:nvSpPr>
        <p:spPr>
          <a:xfrm>
            <a:off x="1980720" y="0"/>
            <a:ext cx="495324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Isotopes,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891" name="" descr=""/>
          <p:cNvPicPr/>
          <p:nvPr/>
        </p:nvPicPr>
        <p:blipFill>
          <a:blip r:embed="rId1"/>
          <a:stretch/>
        </p:blipFill>
        <p:spPr>
          <a:xfrm>
            <a:off x="2819520" y="4157640"/>
            <a:ext cx="4800600" cy="27003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Neon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893" name="Group 2"/>
          <p:cNvGrpSpPr/>
          <p:nvPr/>
        </p:nvGrpSpPr>
        <p:grpSpPr>
          <a:xfrm>
            <a:off x="304920" y="1828800"/>
            <a:ext cx="8534160" cy="3795840"/>
            <a:chOff x="304920" y="1828800"/>
            <a:chExt cx="8534160" cy="3795840"/>
          </a:xfrm>
        </p:grpSpPr>
        <p:sp>
          <p:nvSpPr>
            <p:cNvPr id="894" name="CustomShape 3"/>
            <p:cNvSpPr/>
            <p:nvPr/>
          </p:nvSpPr>
          <p:spPr>
            <a:xfrm>
              <a:off x="7086600" y="4754520"/>
              <a:ext cx="175248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9.25%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95" name="CustomShape 4"/>
            <p:cNvSpPr/>
            <p:nvPr/>
          </p:nvSpPr>
          <p:spPr>
            <a:xfrm>
              <a:off x="5715000" y="4754520"/>
              <a:ext cx="13716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22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96" name="CustomShape 5"/>
            <p:cNvSpPr/>
            <p:nvPr/>
          </p:nvSpPr>
          <p:spPr>
            <a:xfrm>
              <a:off x="4114800" y="4754520"/>
              <a:ext cx="16002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12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97" name="CustomShape 6"/>
            <p:cNvSpPr/>
            <p:nvPr/>
          </p:nvSpPr>
          <p:spPr>
            <a:xfrm>
              <a:off x="2514600" y="4754520"/>
              <a:ext cx="16002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98" name="CustomShape 7"/>
            <p:cNvSpPr/>
            <p:nvPr/>
          </p:nvSpPr>
          <p:spPr>
            <a:xfrm>
              <a:off x="304920" y="4754520"/>
              <a:ext cx="220968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Ne-22 or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99" name="CustomShape 8"/>
            <p:cNvSpPr/>
            <p:nvPr/>
          </p:nvSpPr>
          <p:spPr>
            <a:xfrm>
              <a:off x="7086600" y="3884760"/>
              <a:ext cx="1752480" cy="869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0.27%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0" name="CustomShape 9"/>
            <p:cNvSpPr/>
            <p:nvPr/>
          </p:nvSpPr>
          <p:spPr>
            <a:xfrm>
              <a:off x="5715000" y="3884760"/>
              <a:ext cx="1371600" cy="869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21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1" name="CustomShape 10"/>
            <p:cNvSpPr/>
            <p:nvPr/>
          </p:nvSpPr>
          <p:spPr>
            <a:xfrm>
              <a:off x="4114800" y="3884760"/>
              <a:ext cx="1600200" cy="869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11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2" name="CustomShape 11"/>
            <p:cNvSpPr/>
            <p:nvPr/>
          </p:nvSpPr>
          <p:spPr>
            <a:xfrm>
              <a:off x="2514600" y="3884760"/>
              <a:ext cx="1600200" cy="869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3" name="CustomShape 12"/>
            <p:cNvSpPr/>
            <p:nvPr/>
          </p:nvSpPr>
          <p:spPr>
            <a:xfrm>
              <a:off x="304920" y="3884760"/>
              <a:ext cx="2209680" cy="869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Ne-21 or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4" name="CustomShape 13"/>
            <p:cNvSpPr/>
            <p:nvPr/>
          </p:nvSpPr>
          <p:spPr>
            <a:xfrm>
              <a:off x="7086600" y="3014640"/>
              <a:ext cx="175248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90.48%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5" name="CustomShape 14"/>
            <p:cNvSpPr/>
            <p:nvPr/>
          </p:nvSpPr>
          <p:spPr>
            <a:xfrm>
              <a:off x="5715000" y="3014640"/>
              <a:ext cx="13716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20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6" name="CustomShape 15"/>
            <p:cNvSpPr/>
            <p:nvPr/>
          </p:nvSpPr>
          <p:spPr>
            <a:xfrm>
              <a:off x="4114800" y="3014640"/>
              <a:ext cx="16002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7" name="CustomShape 16"/>
            <p:cNvSpPr/>
            <p:nvPr/>
          </p:nvSpPr>
          <p:spPr>
            <a:xfrm>
              <a:off x="2514600" y="3014640"/>
              <a:ext cx="160020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8" name="CustomShape 17"/>
            <p:cNvSpPr/>
            <p:nvPr/>
          </p:nvSpPr>
          <p:spPr>
            <a:xfrm>
              <a:off x="304920" y="3014640"/>
              <a:ext cx="2209680" cy="870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ctr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Ne-20 or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9" name="CustomShape 18"/>
            <p:cNvSpPr/>
            <p:nvPr/>
          </p:nvSpPr>
          <p:spPr>
            <a:xfrm>
              <a:off x="7086600" y="1828800"/>
              <a:ext cx="1752480" cy="118584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b">
              <a:normAutofit fontScale="97000"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Percent natural abundance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10" name="CustomShape 19"/>
            <p:cNvSpPr/>
            <p:nvPr/>
          </p:nvSpPr>
          <p:spPr>
            <a:xfrm>
              <a:off x="5715000" y="1828800"/>
              <a:ext cx="1371600" cy="118584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b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A, mass number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11" name="CustomShape 20"/>
            <p:cNvSpPr/>
            <p:nvPr/>
          </p:nvSpPr>
          <p:spPr>
            <a:xfrm>
              <a:off x="4114800" y="1828800"/>
              <a:ext cx="1600200" cy="118584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b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Number of neutrons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12" name="CustomShape 21"/>
            <p:cNvSpPr/>
            <p:nvPr/>
          </p:nvSpPr>
          <p:spPr>
            <a:xfrm>
              <a:off x="2514600" y="1828800"/>
              <a:ext cx="1600200" cy="118584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b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Number of protons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13" name="CustomShape 22"/>
            <p:cNvSpPr/>
            <p:nvPr/>
          </p:nvSpPr>
          <p:spPr>
            <a:xfrm>
              <a:off x="304920" y="1828800"/>
              <a:ext cx="2209680" cy="1185840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 anchor="b">
              <a:normAutofit/>
            </a:bodyPr>
            <a:p>
              <a:pPr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Symbol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14" name="Line 23"/>
            <p:cNvSpPr/>
            <p:nvPr/>
          </p:nvSpPr>
          <p:spPr>
            <a:xfrm>
              <a:off x="304920" y="1828800"/>
              <a:ext cx="8534160" cy="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5" name="Line 24"/>
            <p:cNvSpPr/>
            <p:nvPr/>
          </p:nvSpPr>
          <p:spPr>
            <a:xfrm>
              <a:off x="304920" y="3014640"/>
              <a:ext cx="853416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6" name="Line 25"/>
            <p:cNvSpPr/>
            <p:nvPr/>
          </p:nvSpPr>
          <p:spPr>
            <a:xfrm>
              <a:off x="304920" y="3884760"/>
              <a:ext cx="853416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7" name="Line 26"/>
            <p:cNvSpPr/>
            <p:nvPr/>
          </p:nvSpPr>
          <p:spPr>
            <a:xfrm>
              <a:off x="304920" y="4754520"/>
              <a:ext cx="853416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8" name="Line 27"/>
            <p:cNvSpPr/>
            <p:nvPr/>
          </p:nvSpPr>
          <p:spPr>
            <a:xfrm>
              <a:off x="304920" y="5624640"/>
              <a:ext cx="8534160" cy="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9" name="Line 28"/>
            <p:cNvSpPr/>
            <p:nvPr/>
          </p:nvSpPr>
          <p:spPr>
            <a:xfrm>
              <a:off x="304920" y="1828800"/>
              <a:ext cx="0" cy="379584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0" name="Line 29"/>
            <p:cNvSpPr/>
            <p:nvPr/>
          </p:nvSpPr>
          <p:spPr>
            <a:xfrm>
              <a:off x="2514600" y="1828800"/>
              <a:ext cx="0" cy="379584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1" name="Line 30"/>
            <p:cNvSpPr/>
            <p:nvPr/>
          </p:nvSpPr>
          <p:spPr>
            <a:xfrm>
              <a:off x="4114800" y="1828800"/>
              <a:ext cx="0" cy="379584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2" name="Line 31"/>
            <p:cNvSpPr/>
            <p:nvPr/>
          </p:nvSpPr>
          <p:spPr>
            <a:xfrm>
              <a:off x="5715000" y="1828800"/>
              <a:ext cx="0" cy="379584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3" name="Line 32"/>
            <p:cNvSpPr/>
            <p:nvPr/>
          </p:nvSpPr>
          <p:spPr>
            <a:xfrm>
              <a:off x="7086600" y="1828800"/>
              <a:ext cx="0" cy="379584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4" name="Line 33"/>
            <p:cNvSpPr/>
            <p:nvPr/>
          </p:nvSpPr>
          <p:spPr>
            <a:xfrm>
              <a:off x="8839080" y="1828800"/>
              <a:ext cx="0" cy="379584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925" name="Formula 34"/>
                <p:cNvSpPr txBox="1"/>
                <p:nvPr/>
              </p:nvSpPr>
              <p:spPr>
                <a:xfrm>
                  <a:off x="1542960" y="3219480"/>
                  <a:ext cx="762120" cy="4827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Pre>
                        <m:sub>
                          <m:r>
                            <m:rPr>
                              <m:lit/>
                              <m:nor/>
                            </m:rPr>
                            <m:t xml:space="preserve">10</m:t>
                          </m:r>
                        </m:sub>
                        <m:sup>
                          <m:r>
                            <m:rPr>
                              <m:lit/>
                              <m:nor/>
                            </m:rPr>
                            <m:t xml:space="preserve">20</m:t>
                          </m:r>
                        </m:sup>
                        <m:e>
                          <m:r>
                            <m:rPr>
                              <m:lit/>
                              <m:nor/>
                            </m:rPr>
                            <m:t xml:space="preserve"/>
                          </m:r>
                        </m:e>
                      </m:sPre>
                      <m:r>
                        <m:rPr>
                          <m:lit/>
                          <m:nor/>
                        </m:rPr>
                        <m:t xml:space="preserve">Ne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926" name="Formula 35"/>
                <p:cNvSpPr txBox="1"/>
                <p:nvPr/>
              </p:nvSpPr>
              <p:spPr>
                <a:xfrm>
                  <a:off x="1523880" y="4114800"/>
                  <a:ext cx="736560" cy="4827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Pre>
                        <m:sub>
                          <m:r>
                            <m:rPr>
                              <m:lit/>
                              <m:nor/>
                            </m:rPr>
                            <m:t xml:space="preserve">10</m:t>
                          </m:r>
                        </m:sub>
                        <m:sup>
                          <m:r>
                            <m:rPr>
                              <m:lit/>
                              <m:nor/>
                            </m:rPr>
                            <m:t xml:space="preserve">21</m:t>
                          </m:r>
                        </m:sup>
                        <m:e>
                          <m:r>
                            <m:rPr>
                              <m:lit/>
                              <m:nor/>
                            </m:rPr>
                            <m:t xml:space="preserve"/>
                          </m:r>
                        </m:e>
                      </m:sPre>
                      <m:r>
                        <m:rPr>
                          <m:lit/>
                          <m:nor/>
                        </m:rPr>
                        <m:t xml:space="preserve">Ne</m:t>
                      </m:r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927" name="Formula 36"/>
                <p:cNvSpPr txBox="1"/>
                <p:nvPr/>
              </p:nvSpPr>
              <p:spPr>
                <a:xfrm>
                  <a:off x="1511280" y="4953240"/>
                  <a:ext cx="762120" cy="48240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Pre>
                        <m:sub>
                          <m:r>
                            <m:rPr>
                              <m:lit/>
                              <m:nor/>
                            </m:rPr>
                            <m:t xml:space="preserve">10</m:t>
                          </m:r>
                        </m:sub>
                        <m:sup>
                          <m:r>
                            <m:rPr>
                              <m:lit/>
                              <m:nor/>
                            </m:rPr>
                            <m:t xml:space="preserve">22</m:t>
                          </m:r>
                        </m:sup>
                        <m:e>
                          <m:r>
                            <m:rPr>
                              <m:lit/>
                              <m:nor/>
                            </m:rPr>
                            <m:t xml:space="preserve"/>
                          </m:r>
                        </m:e>
                      </m:sPre>
                      <m:r>
                        <m:rPr>
                          <m:lit/>
                          <m:nor/>
                        </m:rPr>
                        <m:t xml:space="preserve">Ne</m:t>
                      </m:r>
                    </m:oMath>
                  </a14:m>
                </a:p>
              </p:txBody>
            </p:sp>
          </mc:Choice>
          <mc:Fallback/>
        </mc:AlternateContent>
      </p:grpSp>
    </p:spTree>
  </p:cSld>
  <p:transition>
    <p:fade thruBlk="true"/>
  </p:transition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extShape 1"/>
          <p:cNvSpPr txBox="1"/>
          <p:nvPr/>
        </p:nvSpPr>
        <p:spPr>
          <a:xfrm>
            <a:off x="685800" y="79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Isotopes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29" name="TextShape 2"/>
          <p:cNvSpPr txBox="1"/>
          <p:nvPr/>
        </p:nvSpPr>
        <p:spPr>
          <a:xfrm>
            <a:off x="609480" y="1219320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Cl-35 makes up about 75% of chlorine atoms in nature, and Cl-37 makes up the remaining 25%.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average atomic mass of Cl is 35.45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Cl-35 has a mass number = 35, 17 protons and 18 neutrons (35 - 17).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930" name="Group 3"/>
          <p:cNvGrpSpPr/>
          <p:nvPr/>
        </p:nvGrpSpPr>
        <p:grpSpPr>
          <a:xfrm>
            <a:off x="838440" y="4495680"/>
            <a:ext cx="3015000" cy="1388520"/>
            <a:chOff x="838440" y="4495680"/>
            <a:chExt cx="3015000" cy="1388520"/>
          </a:xfrm>
        </p:grpSpPr>
        <p:sp>
          <p:nvSpPr>
            <p:cNvPr id="931" name="CustomShape 4"/>
            <p:cNvSpPr/>
            <p:nvPr/>
          </p:nvSpPr>
          <p:spPr>
            <a:xfrm>
              <a:off x="838440" y="4495680"/>
              <a:ext cx="2462760" cy="515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800" spc="-1" strike="noStrike">
                  <a:solidFill>
                    <a:srgbClr val="000000"/>
                  </a:solidFill>
                  <a:latin typeface="Times New Roman"/>
                </a:rPr>
                <a:t>Atomic symbol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32" name="CustomShape 5"/>
            <p:cNvSpPr/>
            <p:nvPr/>
          </p:nvSpPr>
          <p:spPr>
            <a:xfrm>
              <a:off x="838800" y="4942080"/>
              <a:ext cx="3014640" cy="942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000000"/>
                  </a:solidFill>
                  <a:latin typeface="Times New Roman"/>
                </a:rPr>
                <a:t>A = Mass number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000000"/>
                  </a:solidFill>
                  <a:latin typeface="Times New Roman"/>
                </a:rPr>
                <a:t>Z = Atomic number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933" name="Group 6"/>
          <p:cNvGrpSpPr/>
          <p:nvPr/>
        </p:nvGrpSpPr>
        <p:grpSpPr>
          <a:xfrm>
            <a:off x="5882760" y="4572000"/>
            <a:ext cx="2593440" cy="969480"/>
            <a:chOff x="5882760" y="4572000"/>
            <a:chExt cx="2593440" cy="969480"/>
          </a:xfrm>
        </p:grpSpPr>
        <p:grpSp>
          <p:nvGrpSpPr>
            <p:cNvPr id="934" name="Group 7"/>
            <p:cNvGrpSpPr/>
            <p:nvPr/>
          </p:nvGrpSpPr>
          <p:grpSpPr>
            <a:xfrm>
              <a:off x="5882760" y="4572000"/>
              <a:ext cx="880560" cy="969480"/>
              <a:chOff x="5882760" y="4572000"/>
              <a:chExt cx="880560" cy="969480"/>
            </a:xfrm>
          </p:grpSpPr>
          <p:sp>
            <p:nvSpPr>
              <p:cNvPr id="935" name="CustomShape 8"/>
              <p:cNvSpPr/>
              <p:nvPr/>
            </p:nvSpPr>
            <p:spPr>
              <a:xfrm>
                <a:off x="5885640" y="4572000"/>
                <a:ext cx="877680" cy="8200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4800" spc="-1" strike="noStrike" baseline="30000">
                    <a:solidFill>
                      <a:srgbClr val="000000"/>
                    </a:solidFill>
                    <a:latin typeface="Times New Roman"/>
                  </a:rPr>
                  <a:t>A</a:t>
                </a:r>
                <a:r>
                  <a:rPr b="0" lang="en-US" sz="4800" spc="-1" strike="noStrike">
                    <a:solidFill>
                      <a:srgbClr val="000000"/>
                    </a:solidFill>
                    <a:latin typeface="Times New Roman"/>
                  </a:rPr>
                  <a:t>X</a:t>
                </a:r>
                <a:endParaRPr b="0" lang="en-US" sz="48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936" name="CustomShape 9"/>
              <p:cNvSpPr/>
              <p:nvPr/>
            </p:nvSpPr>
            <p:spPr>
              <a:xfrm>
                <a:off x="5882760" y="4620240"/>
                <a:ext cx="397800" cy="9212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4800" spc="-1" strike="noStrike" baseline="-25000">
                    <a:solidFill>
                      <a:srgbClr val="000000"/>
                    </a:solidFill>
                    <a:latin typeface="Times New Roman"/>
                  </a:rPr>
                  <a:t>Z</a:t>
                </a:r>
                <a:endParaRPr b="0" lang="en-US" sz="48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sp>
          <p:nvSpPr>
            <p:cNvPr id="937" name="CustomShape 10"/>
            <p:cNvSpPr/>
            <p:nvPr/>
          </p:nvSpPr>
          <p:spPr>
            <a:xfrm>
              <a:off x="6714360" y="4572000"/>
              <a:ext cx="1761840" cy="8200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4800" spc="-1" strike="noStrike">
                  <a:solidFill>
                    <a:srgbClr val="000000"/>
                  </a:solidFill>
                  <a:latin typeface="Times New Roman"/>
                </a:rPr>
                <a:t>= X-A</a:t>
              </a:r>
              <a:endParaRPr b="0" lang="en-US" sz="4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grpSp>
        <p:nvGrpSpPr>
          <p:cNvPr id="938" name="Group 11"/>
          <p:cNvGrpSpPr/>
          <p:nvPr/>
        </p:nvGrpSpPr>
        <p:grpSpPr>
          <a:xfrm>
            <a:off x="3808800" y="3733920"/>
            <a:ext cx="842400" cy="730440"/>
            <a:chOff x="3808800" y="3733920"/>
            <a:chExt cx="842400" cy="730440"/>
          </a:xfrm>
        </p:grpSpPr>
        <p:sp>
          <p:nvSpPr>
            <p:cNvPr id="939" name="CustomShape 12"/>
            <p:cNvSpPr/>
            <p:nvPr/>
          </p:nvSpPr>
          <p:spPr>
            <a:xfrm>
              <a:off x="4038480" y="3733920"/>
              <a:ext cx="612720" cy="6375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600" spc="-1" strike="noStrike">
                  <a:solidFill>
                    <a:srgbClr val="000000"/>
                  </a:solidFill>
                  <a:latin typeface="Times New Roman"/>
                </a:rPr>
                <a:t>Cl</a:t>
              </a:r>
              <a:endParaRPr b="0" lang="en-US" sz="3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40" name="CustomShape 13"/>
            <p:cNvSpPr/>
            <p:nvPr/>
          </p:nvSpPr>
          <p:spPr>
            <a:xfrm>
              <a:off x="3808800" y="3765600"/>
              <a:ext cx="437400" cy="698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0000"/>
                  </a:solidFill>
                  <a:latin typeface="Times New Roman"/>
                </a:rPr>
                <a:t>35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0000"/>
                  </a:solidFill>
                  <a:latin typeface="Times New Roman"/>
                </a:rPr>
                <a:t>17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1574" dur="indefinite" restart="never" nodeType="tmRoot">
          <p:childTnLst>
            <p:seq>
              <p:cTn id="1575" dur="indefinite" nodeType="mainSeq">
                <p:childTnLst>
                  <p:par>
                    <p:cTn id="1576" fill="hold">
                      <p:stCondLst>
                        <p:cond delay="indefinite"/>
                      </p:stCondLst>
                      <p:childTnLst>
                        <p:par>
                          <p:cTn id="1577" fill="hold">
                            <p:stCondLst>
                              <p:cond delay="0"/>
                            </p:stCondLst>
                            <p:childTnLst>
                              <p:par>
                                <p:cTn id="15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0" dur="500"/>
                                        <p:tgtEl>
                                          <p:spTgt spid="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1" fill="hold">
                      <p:stCondLst>
                        <p:cond delay="indefinite"/>
                      </p:stCondLst>
                      <p:childTnLst>
                        <p:par>
                          <p:cTn id="1582" fill="hold">
                            <p:stCondLst>
                              <p:cond delay="0"/>
                            </p:stCondLst>
                            <p:childTnLst>
                              <p:par>
                                <p:cTn id="15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5" dur="500"/>
                                        <p:tgtEl>
                                          <p:spTgt spid="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6" fill="hold">
                      <p:stCondLst>
                        <p:cond delay="indefinite"/>
                      </p:stCondLst>
                      <p:childTnLst>
                        <p:par>
                          <p:cTn id="1587" fill="hold">
                            <p:stCondLst>
                              <p:cond delay="0"/>
                            </p:stCondLst>
                            <p:childTnLst>
                              <p:par>
                                <p:cTn id="15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0" dur="500"/>
                                        <p:tgtEl>
                                          <p:spTgt spid="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1" fill="hold">
                      <p:stCondLst>
                        <p:cond delay="indefinite"/>
                      </p:stCondLst>
                      <p:childTnLst>
                        <p:par>
                          <p:cTn id="1592" fill="hold">
                            <p:stCondLst>
                              <p:cond delay="0"/>
                            </p:stCondLst>
                            <p:childTnLst>
                              <p:par>
                                <p:cTn id="15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5" dur="50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6" fill="hold">
                      <p:stCondLst>
                        <p:cond delay="indefinite"/>
                      </p:stCondLst>
                      <p:childTnLst>
                        <p:par>
                          <p:cTn id="1597" fill="hold">
                            <p:stCondLst>
                              <p:cond delay="0"/>
                            </p:stCondLst>
                            <p:childTnLst>
                              <p:par>
                                <p:cTn id="15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00" dur="5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1" fill="hold">
                      <p:stCondLst>
                        <p:cond delay="indefinite"/>
                      </p:stCondLst>
                      <p:childTnLst>
                        <p:par>
                          <p:cTn id="1602" fill="hold">
                            <p:stCondLst>
                              <p:cond delay="0"/>
                            </p:stCondLst>
                            <p:childTnLst>
                              <p:par>
                                <p:cTn id="160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5" dur="5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6" dur="500" fill="hold"/>
                                        <p:tgtEl>
                                          <p:spTgt spid="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00ff"/>
                </a:solidFill>
                <a:latin typeface="Times New Roman"/>
              </a:rPr>
              <a:t>Example 4.8—How Many Protons and Neutrons Are in an Atom of         ?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42" name="CustomShape 2"/>
          <p:cNvSpPr/>
          <p:nvPr/>
        </p:nvSpPr>
        <p:spPr>
          <a:xfrm>
            <a:off x="2362320" y="6164280"/>
            <a:ext cx="662940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most stable isotopes, n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&gt; p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3" name="CustomShape 3"/>
          <p:cNvSpPr/>
          <p:nvPr/>
        </p:nvSpPr>
        <p:spPr>
          <a:xfrm>
            <a:off x="228600" y="6164280"/>
            <a:ext cx="213372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4" name="CustomShape 4"/>
          <p:cNvSpPr/>
          <p:nvPr/>
        </p:nvSpPr>
        <p:spPr>
          <a:xfrm>
            <a:off x="2362320" y="4343400"/>
            <a:ext cx="2666880" cy="1676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Z = 24 = # p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5" name="CustomShape 5"/>
          <p:cNvSpPr/>
          <p:nvPr/>
        </p:nvSpPr>
        <p:spPr>
          <a:xfrm>
            <a:off x="228600" y="4248000"/>
            <a:ext cx="213372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6" name="CustomShape 6"/>
          <p:cNvSpPr/>
          <p:nvPr/>
        </p:nvSpPr>
        <p:spPr>
          <a:xfrm>
            <a:off x="2362320" y="1905120"/>
            <a:ext cx="6629400" cy="234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mass number = # p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+ # n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7" name="CustomShape 7"/>
          <p:cNvSpPr/>
          <p:nvPr/>
        </p:nvSpPr>
        <p:spPr>
          <a:xfrm>
            <a:off x="228600" y="1905120"/>
            <a:ext cx="2133720" cy="2342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8" name="CustomShape 8"/>
          <p:cNvSpPr/>
          <p:nvPr/>
        </p:nvSpPr>
        <p:spPr>
          <a:xfrm>
            <a:off x="2362320" y="990720"/>
            <a:ext cx="66294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4000"/>
          </a:bodyPr>
          <a:p>
            <a:pPr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            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therefore A = 52, Z = 24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# p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and # n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49" name="CustomShape 9"/>
          <p:cNvSpPr/>
          <p:nvPr/>
        </p:nvSpPr>
        <p:spPr>
          <a:xfrm>
            <a:off x="228600" y="990720"/>
            <a:ext cx="213372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50" name="Line 10"/>
          <p:cNvSpPr/>
          <p:nvPr/>
        </p:nvSpPr>
        <p:spPr>
          <a:xfrm>
            <a:off x="228600" y="99072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1" name="Line 11"/>
          <p:cNvSpPr/>
          <p:nvPr/>
        </p:nvSpPr>
        <p:spPr>
          <a:xfrm>
            <a:off x="228600" y="190512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2" name="Line 12"/>
          <p:cNvSpPr/>
          <p:nvPr/>
        </p:nvSpPr>
        <p:spPr>
          <a:xfrm>
            <a:off x="228600" y="6697800"/>
            <a:ext cx="876312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3" name="Line 13"/>
          <p:cNvSpPr/>
          <p:nvPr/>
        </p:nvSpPr>
        <p:spPr>
          <a:xfrm>
            <a:off x="228600" y="990720"/>
            <a:ext cx="0" cy="570708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4" name="Line 14"/>
          <p:cNvSpPr/>
          <p:nvPr/>
        </p:nvSpPr>
        <p:spPr>
          <a:xfrm>
            <a:off x="2362320" y="990720"/>
            <a:ext cx="0" cy="570708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5" name="Line 15"/>
          <p:cNvSpPr/>
          <p:nvPr/>
        </p:nvSpPr>
        <p:spPr>
          <a:xfrm>
            <a:off x="8991720" y="990720"/>
            <a:ext cx="0" cy="570708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6" name="Line 16"/>
          <p:cNvSpPr/>
          <p:nvPr/>
        </p:nvSpPr>
        <p:spPr>
          <a:xfrm>
            <a:off x="228600" y="424800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7" name="Line 17"/>
          <p:cNvSpPr/>
          <p:nvPr/>
        </p:nvSpPr>
        <p:spPr>
          <a:xfrm>
            <a:off x="228600" y="6164280"/>
            <a:ext cx="876312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958" name="Formula 18"/>
              <p:cNvSpPr txBox="1"/>
              <p:nvPr/>
            </p:nvSpPr>
            <p:spPr>
              <a:xfrm>
                <a:off x="6324480" y="380880"/>
                <a:ext cx="838440" cy="622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Pre>
                      <m:sub>
                        <m:r>
                          <m:rPr>
                            <m:lit/>
                            <m:nor/>
                          </m:rPr>
                          <m:t xml:space="preserve">24</m:t>
                        </m:r>
                      </m:sub>
                      <m:sup>
                        <m:r>
                          <m:rPr>
                            <m:lit/>
                            <m:nor/>
                          </m:rPr>
                          <m:t xml:space="preserve">52</m:t>
                        </m:r>
                      </m:sup>
                      <m:e>
                        <m:r>
                          <m:rPr>
                            <m:lit/>
                            <m:nor/>
                          </m:rPr>
                          <m:t xml:space="preserve"/>
                        </m:r>
                      </m:e>
                    </m:sPre>
                    <m:r>
                      <m:rPr>
                        <m:lit/>
                        <m:nor/>
                      </m:rPr>
                      <m:t xml:space="preserve">Cr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59" name="Formula 19"/>
              <p:cNvSpPr txBox="1"/>
              <p:nvPr/>
            </p:nvSpPr>
            <p:spPr>
              <a:xfrm>
                <a:off x="2819520" y="990720"/>
                <a:ext cx="761760" cy="56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Pre>
                      <m:sub>
                        <m:r>
                          <m:rPr>
                            <m:lit/>
                            <m:nor/>
                          </m:rPr>
                          <m:t xml:space="preserve">24</m:t>
                        </m:r>
                      </m:sub>
                      <m:sup>
                        <m:r>
                          <m:rPr>
                            <m:lit/>
                            <m:nor/>
                          </m:rPr>
                          <m:t xml:space="preserve">52</m:t>
                        </m:r>
                      </m:sup>
                      <m:e>
                        <m:r>
                          <m:rPr>
                            <m:lit/>
                            <m:nor/>
                          </m:rPr>
                          <m:t xml:space="preserve"/>
                        </m:r>
                      </m:e>
                    </m:sPre>
                    <m:r>
                      <m:rPr>
                        <m:lit/>
                        <m:nor/>
                      </m:rPr>
                      <m:t xml:space="preserve">Cr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960" name="Group 20"/>
          <p:cNvGrpSpPr/>
          <p:nvPr/>
        </p:nvGrpSpPr>
        <p:grpSpPr>
          <a:xfrm>
            <a:off x="2819520" y="2133720"/>
            <a:ext cx="5714640" cy="1066320"/>
            <a:chOff x="2819520" y="2133720"/>
            <a:chExt cx="5714640" cy="1066320"/>
          </a:xfrm>
        </p:grpSpPr>
        <p:sp>
          <p:nvSpPr>
            <p:cNvPr id="961" name="CustomShape 21"/>
            <p:cNvSpPr/>
            <p:nvPr/>
          </p:nvSpPr>
          <p:spPr>
            <a:xfrm>
              <a:off x="2819520" y="2266560"/>
              <a:ext cx="1232280" cy="666720"/>
            </a:xfrm>
            <a:custGeom>
              <a:avLst/>
              <a:gdLst/>
              <a:ahLst/>
              <a:rect l="0" t="0" r="r" b="b"/>
              <a:pathLst>
                <a:path w="3425" h="1854">
                  <a:moveTo>
                    <a:pt x="463" y="0"/>
                  </a:moveTo>
                  <a:lnTo>
                    <a:pt x="463" y="0"/>
                  </a:lnTo>
                  <a:cubicBezTo>
                    <a:pt x="382" y="0"/>
                    <a:pt x="302" y="21"/>
                    <a:pt x="232" y="62"/>
                  </a:cubicBezTo>
                  <a:cubicBezTo>
                    <a:pt x="161" y="103"/>
                    <a:pt x="103" y="161"/>
                    <a:pt x="62" y="232"/>
                  </a:cubicBezTo>
                  <a:cubicBezTo>
                    <a:pt x="21" y="302"/>
                    <a:pt x="0" y="382"/>
                    <a:pt x="0" y="463"/>
                  </a:cubicBezTo>
                  <a:lnTo>
                    <a:pt x="0" y="1389"/>
                  </a:lnTo>
                  <a:lnTo>
                    <a:pt x="0" y="1390"/>
                  </a:lnTo>
                  <a:cubicBezTo>
                    <a:pt x="0" y="1471"/>
                    <a:pt x="21" y="1551"/>
                    <a:pt x="62" y="1621"/>
                  </a:cubicBezTo>
                  <a:cubicBezTo>
                    <a:pt x="103" y="1692"/>
                    <a:pt x="161" y="1750"/>
                    <a:pt x="232" y="1791"/>
                  </a:cubicBezTo>
                  <a:cubicBezTo>
                    <a:pt x="302" y="1832"/>
                    <a:pt x="382" y="1853"/>
                    <a:pt x="463" y="1853"/>
                  </a:cubicBezTo>
                  <a:lnTo>
                    <a:pt x="2960" y="1853"/>
                  </a:lnTo>
                  <a:lnTo>
                    <a:pt x="2961" y="1853"/>
                  </a:lnTo>
                  <a:cubicBezTo>
                    <a:pt x="3042" y="1853"/>
                    <a:pt x="3122" y="1832"/>
                    <a:pt x="3192" y="1791"/>
                  </a:cubicBezTo>
                  <a:cubicBezTo>
                    <a:pt x="3263" y="1750"/>
                    <a:pt x="3321" y="1692"/>
                    <a:pt x="3362" y="1621"/>
                  </a:cubicBezTo>
                  <a:cubicBezTo>
                    <a:pt x="3403" y="1551"/>
                    <a:pt x="3424" y="1471"/>
                    <a:pt x="3424" y="1390"/>
                  </a:cubicBezTo>
                  <a:lnTo>
                    <a:pt x="3424" y="463"/>
                  </a:lnTo>
                  <a:lnTo>
                    <a:pt x="3424" y="463"/>
                  </a:lnTo>
                  <a:lnTo>
                    <a:pt x="3424" y="463"/>
                  </a:lnTo>
                  <a:cubicBezTo>
                    <a:pt x="3424" y="382"/>
                    <a:pt x="3403" y="302"/>
                    <a:pt x="3362" y="232"/>
                  </a:cubicBezTo>
                  <a:cubicBezTo>
                    <a:pt x="3321" y="161"/>
                    <a:pt x="3263" y="103"/>
                    <a:pt x="3192" y="62"/>
                  </a:cubicBezTo>
                  <a:cubicBezTo>
                    <a:pt x="3122" y="21"/>
                    <a:pt x="3042" y="0"/>
                    <a:pt x="2961" y="0"/>
                  </a:cubicBezTo>
                  <a:lnTo>
                    <a:pt x="463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symbol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62" name="CustomShape 22"/>
            <p:cNvSpPr/>
            <p:nvPr/>
          </p:nvSpPr>
          <p:spPr>
            <a:xfrm>
              <a:off x="4051800" y="2533320"/>
              <a:ext cx="578880" cy="199440"/>
            </a:xfrm>
            <a:custGeom>
              <a:avLst/>
              <a:gdLst/>
              <a:ahLst/>
              <a:rect l="0" t="0" r="r" b="b"/>
              <a:pathLst>
                <a:path w="1610" h="556">
                  <a:moveTo>
                    <a:pt x="0" y="417"/>
                  </a:moveTo>
                  <a:lnTo>
                    <a:pt x="1206" y="417"/>
                  </a:lnTo>
                  <a:lnTo>
                    <a:pt x="1206" y="555"/>
                  </a:lnTo>
                  <a:lnTo>
                    <a:pt x="1609" y="278"/>
                  </a:lnTo>
                  <a:lnTo>
                    <a:pt x="1206" y="0"/>
                  </a:lnTo>
                  <a:lnTo>
                    <a:pt x="1206" y="139"/>
                  </a:lnTo>
                  <a:lnTo>
                    <a:pt x="0" y="139"/>
                  </a:lnTo>
                  <a:lnTo>
                    <a:pt x="0" y="417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3" name="CustomShape 23"/>
            <p:cNvSpPr/>
            <p:nvPr/>
          </p:nvSpPr>
          <p:spPr>
            <a:xfrm>
              <a:off x="4612320" y="2133720"/>
              <a:ext cx="2464560" cy="1066320"/>
            </a:xfrm>
            <a:custGeom>
              <a:avLst/>
              <a:gdLst/>
              <a:ahLst/>
              <a:rect l="0" t="0" r="r" b="b"/>
              <a:pathLst>
                <a:path w="6848" h="2964">
                  <a:moveTo>
                    <a:pt x="740" y="0"/>
                  </a:moveTo>
                  <a:lnTo>
                    <a:pt x="741" y="0"/>
                  </a:lnTo>
                  <a:cubicBezTo>
                    <a:pt x="611" y="0"/>
                    <a:pt x="483" y="34"/>
                    <a:pt x="370" y="99"/>
                  </a:cubicBezTo>
                  <a:cubicBezTo>
                    <a:pt x="258" y="164"/>
                    <a:pt x="164" y="258"/>
                    <a:pt x="99" y="370"/>
                  </a:cubicBezTo>
                  <a:cubicBezTo>
                    <a:pt x="34" y="483"/>
                    <a:pt x="0" y="611"/>
                    <a:pt x="0" y="741"/>
                  </a:cubicBezTo>
                  <a:lnTo>
                    <a:pt x="0" y="2222"/>
                  </a:lnTo>
                  <a:lnTo>
                    <a:pt x="0" y="2222"/>
                  </a:lnTo>
                  <a:cubicBezTo>
                    <a:pt x="0" y="2352"/>
                    <a:pt x="34" y="2480"/>
                    <a:pt x="99" y="2593"/>
                  </a:cubicBezTo>
                  <a:cubicBezTo>
                    <a:pt x="164" y="2705"/>
                    <a:pt x="258" y="2799"/>
                    <a:pt x="370" y="2864"/>
                  </a:cubicBezTo>
                  <a:cubicBezTo>
                    <a:pt x="483" y="2929"/>
                    <a:pt x="611" y="2963"/>
                    <a:pt x="741" y="2963"/>
                  </a:cubicBezTo>
                  <a:lnTo>
                    <a:pt x="6106" y="2963"/>
                  </a:lnTo>
                  <a:lnTo>
                    <a:pt x="6106" y="2963"/>
                  </a:lnTo>
                  <a:cubicBezTo>
                    <a:pt x="6236" y="2963"/>
                    <a:pt x="6364" y="2929"/>
                    <a:pt x="6477" y="2864"/>
                  </a:cubicBezTo>
                  <a:cubicBezTo>
                    <a:pt x="6589" y="2799"/>
                    <a:pt x="6683" y="2705"/>
                    <a:pt x="6748" y="2593"/>
                  </a:cubicBezTo>
                  <a:cubicBezTo>
                    <a:pt x="6813" y="2480"/>
                    <a:pt x="6847" y="2352"/>
                    <a:pt x="6847" y="2222"/>
                  </a:cubicBezTo>
                  <a:lnTo>
                    <a:pt x="6847" y="740"/>
                  </a:lnTo>
                  <a:lnTo>
                    <a:pt x="6847" y="741"/>
                  </a:lnTo>
                  <a:lnTo>
                    <a:pt x="6847" y="741"/>
                  </a:lnTo>
                  <a:cubicBezTo>
                    <a:pt x="6847" y="611"/>
                    <a:pt x="6813" y="483"/>
                    <a:pt x="6748" y="370"/>
                  </a:cubicBezTo>
                  <a:cubicBezTo>
                    <a:pt x="6683" y="258"/>
                    <a:pt x="6589" y="164"/>
                    <a:pt x="6477" y="99"/>
                  </a:cubicBezTo>
                  <a:cubicBezTo>
                    <a:pt x="6364" y="34"/>
                    <a:pt x="6236" y="0"/>
                    <a:pt x="6106" y="0"/>
                  </a:cubicBezTo>
                  <a:lnTo>
                    <a:pt x="74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atomic &amp; mass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numbers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64" name="CustomShape 24"/>
            <p:cNvSpPr/>
            <p:nvPr/>
          </p:nvSpPr>
          <p:spPr>
            <a:xfrm>
              <a:off x="7077240" y="2533320"/>
              <a:ext cx="578880" cy="199440"/>
            </a:xfrm>
            <a:custGeom>
              <a:avLst/>
              <a:gdLst/>
              <a:ahLst/>
              <a:rect l="0" t="0" r="r" b="b"/>
              <a:pathLst>
                <a:path w="1610" h="556">
                  <a:moveTo>
                    <a:pt x="0" y="417"/>
                  </a:moveTo>
                  <a:lnTo>
                    <a:pt x="1206" y="417"/>
                  </a:lnTo>
                  <a:lnTo>
                    <a:pt x="1206" y="555"/>
                  </a:lnTo>
                  <a:lnTo>
                    <a:pt x="1609" y="278"/>
                  </a:lnTo>
                  <a:lnTo>
                    <a:pt x="1206" y="0"/>
                  </a:lnTo>
                  <a:lnTo>
                    <a:pt x="1206" y="139"/>
                  </a:lnTo>
                  <a:lnTo>
                    <a:pt x="0" y="139"/>
                  </a:lnTo>
                  <a:lnTo>
                    <a:pt x="0" y="417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5" name="CustomShape 25"/>
            <p:cNvSpPr/>
            <p:nvPr/>
          </p:nvSpPr>
          <p:spPr>
            <a:xfrm>
              <a:off x="7749720" y="2266560"/>
              <a:ext cx="784440" cy="666720"/>
            </a:xfrm>
            <a:custGeom>
              <a:avLst/>
              <a:gdLst/>
              <a:ahLst/>
              <a:rect l="0" t="0" r="r" b="b"/>
              <a:pathLst>
                <a:path w="2181" h="1854">
                  <a:moveTo>
                    <a:pt x="463" y="0"/>
                  </a:moveTo>
                  <a:lnTo>
                    <a:pt x="463" y="0"/>
                  </a:lnTo>
                  <a:cubicBezTo>
                    <a:pt x="382" y="0"/>
                    <a:pt x="302" y="21"/>
                    <a:pt x="232" y="62"/>
                  </a:cubicBezTo>
                  <a:cubicBezTo>
                    <a:pt x="161" y="103"/>
                    <a:pt x="103" y="161"/>
                    <a:pt x="62" y="232"/>
                  </a:cubicBezTo>
                  <a:cubicBezTo>
                    <a:pt x="21" y="302"/>
                    <a:pt x="0" y="382"/>
                    <a:pt x="0" y="463"/>
                  </a:cubicBezTo>
                  <a:lnTo>
                    <a:pt x="0" y="1389"/>
                  </a:lnTo>
                  <a:lnTo>
                    <a:pt x="0" y="1390"/>
                  </a:lnTo>
                  <a:cubicBezTo>
                    <a:pt x="0" y="1471"/>
                    <a:pt x="21" y="1551"/>
                    <a:pt x="62" y="1621"/>
                  </a:cubicBezTo>
                  <a:cubicBezTo>
                    <a:pt x="103" y="1692"/>
                    <a:pt x="161" y="1750"/>
                    <a:pt x="232" y="1791"/>
                  </a:cubicBezTo>
                  <a:cubicBezTo>
                    <a:pt x="302" y="1832"/>
                    <a:pt x="382" y="1853"/>
                    <a:pt x="463" y="1853"/>
                  </a:cubicBezTo>
                  <a:lnTo>
                    <a:pt x="1716" y="1853"/>
                  </a:lnTo>
                  <a:lnTo>
                    <a:pt x="1717" y="1853"/>
                  </a:lnTo>
                  <a:cubicBezTo>
                    <a:pt x="1798" y="1853"/>
                    <a:pt x="1878" y="1832"/>
                    <a:pt x="1948" y="1791"/>
                  </a:cubicBezTo>
                  <a:cubicBezTo>
                    <a:pt x="2019" y="1750"/>
                    <a:pt x="2077" y="1692"/>
                    <a:pt x="2118" y="1621"/>
                  </a:cubicBezTo>
                  <a:cubicBezTo>
                    <a:pt x="2159" y="1551"/>
                    <a:pt x="2180" y="1471"/>
                    <a:pt x="2180" y="1390"/>
                  </a:cubicBezTo>
                  <a:lnTo>
                    <a:pt x="2180" y="463"/>
                  </a:lnTo>
                  <a:lnTo>
                    <a:pt x="2180" y="463"/>
                  </a:lnTo>
                  <a:lnTo>
                    <a:pt x="2180" y="463"/>
                  </a:lnTo>
                  <a:cubicBezTo>
                    <a:pt x="2180" y="382"/>
                    <a:pt x="2159" y="302"/>
                    <a:pt x="2118" y="232"/>
                  </a:cubicBezTo>
                  <a:cubicBezTo>
                    <a:pt x="2077" y="161"/>
                    <a:pt x="2019" y="103"/>
                    <a:pt x="1948" y="62"/>
                  </a:cubicBezTo>
                  <a:cubicBezTo>
                    <a:pt x="1878" y="21"/>
                    <a:pt x="1798" y="0"/>
                    <a:pt x="1717" y="0"/>
                  </a:cubicBezTo>
                  <a:lnTo>
                    <a:pt x="463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6600cc"/>
                  </a:solidFill>
                  <a:latin typeface="Times New Roman"/>
                </a:rPr>
                <a:t># n</a:t>
              </a:r>
              <a:r>
                <a:rPr b="0" lang="en-US" sz="2800" spc="-1" strike="noStrike" baseline="30000">
                  <a:solidFill>
                    <a:srgbClr val="6600cc"/>
                  </a:solidFill>
                  <a:latin typeface="Times New Roman"/>
                </a:rPr>
                <a:t>0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966" name="CustomShape 26"/>
          <p:cNvSpPr/>
          <p:nvPr/>
        </p:nvSpPr>
        <p:spPr>
          <a:xfrm>
            <a:off x="6095880" y="4343400"/>
            <a:ext cx="2667240" cy="175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= Z + # n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52 = 24 + # n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28 = # n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07" dur="indefinite" restart="never" nodeType="tmRoot">
          <p:childTnLst>
            <p:seq>
              <p:cTn id="1608" dur="indefinite" nodeType="mainSeq">
                <p:childTnLst>
                  <p:par>
                    <p:cTn id="1609" fill="hold">
                      <p:stCondLst>
                        <p:cond delay="indefinite"/>
                      </p:stCondLst>
                      <p:childTnLst>
                        <p:par>
                          <p:cTn id="1610" fill="hold">
                            <p:stCondLst>
                              <p:cond delay="0"/>
                            </p:stCondLst>
                            <p:childTnLst>
                              <p:par>
                                <p:cTn id="161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13" dur="5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4" fill="hold">
                            <p:stCondLst>
                              <p:cond delay="500"/>
                            </p:stCondLst>
                            <p:childTnLst>
                              <p:par>
                                <p:cTn id="1615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17" dur="500"/>
                                        <p:tgtEl>
                                          <p:spTgt spid="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19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21" dur="500"/>
                                        <p:tgtEl>
                                          <p:spTgt spid="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2" fill="hold">
                      <p:stCondLst>
                        <p:cond delay="indefinite"/>
                      </p:stCondLst>
                      <p:childTnLst>
                        <p:par>
                          <p:cTn id="1623" fill="hold">
                            <p:stCondLst>
                              <p:cond delay="0"/>
                            </p:stCondLst>
                            <p:childTnLst>
                              <p:par>
                                <p:cTn id="16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26" dur="500"/>
                                        <p:tgtEl>
                                          <p:spTgt spid="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7" fill="hold">
                      <p:stCondLst>
                        <p:cond delay="indefinite"/>
                      </p:stCondLst>
                      <p:childTnLst>
                        <p:par>
                          <p:cTn id="1628" fill="hold">
                            <p:stCondLst>
                              <p:cond delay="0"/>
                            </p:stCondLst>
                            <p:childTnLst>
                              <p:par>
                                <p:cTn id="16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31" dur="500"/>
                                        <p:tgtEl>
                                          <p:spTgt spid="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2" fill="hold">
                      <p:stCondLst>
                        <p:cond delay="indefinite"/>
                      </p:stCondLst>
                      <p:childTnLst>
                        <p:par>
                          <p:cTn id="1633" fill="hold">
                            <p:stCondLst>
                              <p:cond delay="0"/>
                            </p:stCondLst>
                            <p:childTnLst>
                              <p:par>
                                <p:cTn id="163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36" dur="500"/>
                                        <p:tgtEl>
                                          <p:spTgt spid="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7" fill="hold">
                      <p:stCondLst>
                        <p:cond delay="indefinite"/>
                      </p:stCondLst>
                      <p:childTnLst>
                        <p:par>
                          <p:cTn id="1638" fill="hold">
                            <p:stCondLst>
                              <p:cond delay="0"/>
                            </p:stCondLst>
                            <p:childTnLst>
                              <p:par>
                                <p:cTn id="163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41" dur="500"/>
                                        <p:tgtEl>
                                          <p:spTgt spid="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2" fill="hold">
                      <p:stCondLst>
                        <p:cond delay="indefinite"/>
                      </p:stCondLst>
                      <p:childTnLst>
                        <p:par>
                          <p:cTn id="1643" fill="hold">
                            <p:stCondLst>
                              <p:cond delay="0"/>
                            </p:stCondLst>
                            <p:childTnLst>
                              <p:par>
                                <p:cTn id="164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46" dur="500"/>
                                        <p:tgtEl>
                                          <p:spTgt spid="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9900ff"/>
                </a:solidFill>
                <a:latin typeface="Times New Roman"/>
              </a:rPr>
              <a:t>Practice—Complete the Following Table.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968" name="Object 2"/>
          <p:cNvGraphicFramePr/>
          <p:nvPr/>
        </p:nvGraphicFramePr>
        <p:xfrm>
          <a:off x="104760" y="1941480"/>
          <a:ext cx="8693280" cy="444492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969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04760" y="1941480"/>
                    <a:ext cx="8693280" cy="44449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  <p:timing>
    <p:tnLst>
      <p:par>
        <p:cTn id="1647" dur="indefinite" restart="never" nodeType="tmRoot">
          <p:childTnLst>
            <p:seq>
              <p:cTn id="1648" dur="indefinite" nodeType="mainSeq">
                <p:childTnLst>
                  <p:par>
                    <p:cTn id="1649" fill="hold">
                      <p:stCondLst>
                        <p:cond delay="indefinite"/>
                      </p:stCondLst>
                      <p:childTnLst>
                        <p:par>
                          <p:cTn id="1650" fill="hold">
                            <p:stCondLst>
                              <p:cond delay="0"/>
                            </p:stCondLst>
                            <p:childTnLst>
                              <p:par>
                                <p:cTn id="16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53" dur="500"/>
                                        <p:tgtEl>
                                          <p:spTgt spid="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9900ff"/>
                </a:solidFill>
                <a:latin typeface="Times New Roman"/>
              </a:rPr>
              <a:t>Practice—Complete the Following Table, Continued.</a:t>
            </a:r>
            <a:endParaRPr b="0" lang="en-US" sz="32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971" name="Object 2"/>
          <p:cNvGraphicFramePr/>
          <p:nvPr/>
        </p:nvGraphicFramePr>
        <p:xfrm>
          <a:off x="225360" y="1996920"/>
          <a:ext cx="8580600" cy="412272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972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225360" y="1996920"/>
                    <a:ext cx="8580600" cy="41227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  <p:timing>
    <p:tnLst>
      <p:par>
        <p:cTn id="1654" dur="indefinite" restart="never" nodeType="tmRoot">
          <p:childTnLst>
            <p:seq>
              <p:cTn id="1655" dur="indefinite" nodeType="mainSeq">
                <p:childTnLst>
                  <p:par>
                    <p:cTn id="1656" fill="hold">
                      <p:stCondLst>
                        <p:cond delay="indefinite"/>
                      </p:stCondLst>
                      <p:childTnLst>
                        <p:par>
                          <p:cTn id="1657" fill="hold">
                            <p:stCondLst>
                              <p:cond delay="0"/>
                            </p:stCondLst>
                            <p:childTnLst>
                              <p:par>
                                <p:cTn id="16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60" dur="500"/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TextShape 1"/>
          <p:cNvSpPr txBox="1"/>
          <p:nvPr/>
        </p:nvSpPr>
        <p:spPr>
          <a:xfrm>
            <a:off x="762120" y="4057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Mass Number Is Not the Same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as Atomic Mass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74" name="TextShape 2"/>
          <p:cNvSpPr txBox="1"/>
          <p:nvPr/>
        </p:nvSpPr>
        <p:spPr>
          <a:xfrm>
            <a:off x="380880" y="1920240"/>
            <a:ext cx="8382240" cy="42062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mass number refers to the number of protons + neutrons in one isotope.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atomic mass is an experimental number determined from </a:t>
            </a:r>
            <a:r>
              <a:rPr b="1" i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all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naturally occurring isotopes.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8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atomic mass on the periodic table is a weighted average of the atomic masses of an isotope taking into account their natural abundance </a:t>
            </a:r>
            <a:endParaRPr b="0" lang="en-US" sz="248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61" dur="indefinite" restart="never" nodeType="tmRoot">
          <p:childTnLst>
            <p:seq>
              <p:cTn id="1662" dur="indefinite" nodeType="mainSeq">
                <p:childTnLst>
                  <p:par>
                    <p:cTn id="1663" fill="hold">
                      <p:stCondLst>
                        <p:cond delay="indefinite"/>
                      </p:stCondLst>
                      <p:childTnLst>
                        <p:par>
                          <p:cTn id="1664" fill="hold">
                            <p:stCondLst>
                              <p:cond delay="0"/>
                            </p:stCondLst>
                            <p:childTnLst>
                              <p:par>
                                <p:cTn id="166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67" dur="500"/>
                                        <p:tgtEl>
                                          <p:spTgt spid="9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8" fill="hold">
                      <p:stCondLst>
                        <p:cond delay="indefinite"/>
                      </p:stCondLst>
                      <p:childTnLst>
                        <p:par>
                          <p:cTn id="1669" fill="hold">
                            <p:stCondLst>
                              <p:cond delay="0"/>
                            </p:stCondLst>
                            <p:childTnLst>
                              <p:par>
                                <p:cTn id="16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72" dur="500"/>
                                        <p:tgtEl>
                                          <p:spTgt spid="9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3" fill="hold">
                      <p:stCondLst>
                        <p:cond delay="indefinite"/>
                      </p:stCondLst>
                      <p:childTnLst>
                        <p:par>
                          <p:cTn id="1674" fill="hold">
                            <p:stCondLst>
                              <p:cond delay="0"/>
                            </p:stCondLst>
                            <p:childTnLst>
                              <p:par>
                                <p:cTn id="16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77" dur="500"/>
                                        <p:tgtEl>
                                          <p:spTgt spid="9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TextShape 1"/>
          <p:cNvSpPr txBox="1"/>
          <p:nvPr/>
        </p:nvSpPr>
        <p:spPr>
          <a:xfrm>
            <a:off x="0" y="15192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9900ff"/>
                </a:solidFill>
                <a:latin typeface="Times New Roman"/>
              </a:rPr>
              <a:t>Example 4.9</a:t>
            </a:r>
            <a:r>
              <a:rPr b="1" lang="en-US" sz="2400" spc="-1" strike="noStrike">
                <a:solidFill>
                  <a:srgbClr val="9900ff"/>
                </a:solidFill>
                <a:latin typeface="Times New Roman"/>
                <a:ea typeface="Times New Roman"/>
              </a:rPr>
              <a:t>─</a:t>
            </a:r>
            <a:r>
              <a:rPr b="1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76" name="CustomShape 2"/>
          <p:cNvSpPr/>
          <p:nvPr/>
        </p:nvSpPr>
        <p:spPr>
          <a:xfrm>
            <a:off x="2438280" y="5726160"/>
            <a:ext cx="6578640" cy="82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average is between the two masses,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closer to the major isotope.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77" name="CustomShape 3"/>
          <p:cNvSpPr/>
          <p:nvPr/>
        </p:nvSpPr>
        <p:spPr>
          <a:xfrm>
            <a:off x="152280" y="5726160"/>
            <a:ext cx="205128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78" name="CustomShape 4"/>
          <p:cNvSpPr/>
          <p:nvPr/>
        </p:nvSpPr>
        <p:spPr>
          <a:xfrm>
            <a:off x="4419720" y="3809880"/>
            <a:ext cx="459720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9" name="CustomShape 5"/>
          <p:cNvSpPr/>
          <p:nvPr/>
        </p:nvSpPr>
        <p:spPr>
          <a:xfrm>
            <a:off x="152280" y="3809880"/>
            <a:ext cx="205128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0" name="CustomShape 6"/>
          <p:cNvSpPr/>
          <p:nvPr/>
        </p:nvSpPr>
        <p:spPr>
          <a:xfrm>
            <a:off x="4419720" y="2176560"/>
            <a:ext cx="459720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1" name="CustomShape 7"/>
          <p:cNvSpPr/>
          <p:nvPr/>
        </p:nvSpPr>
        <p:spPr>
          <a:xfrm>
            <a:off x="152280" y="2176560"/>
            <a:ext cx="2133720" cy="49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21000"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2" name="CustomShape 8"/>
          <p:cNvSpPr/>
          <p:nvPr/>
        </p:nvSpPr>
        <p:spPr>
          <a:xfrm>
            <a:off x="2590920" y="990720"/>
            <a:ext cx="642600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 = 60.11%, 68.9256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 = 39.89%, 70.9247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3" name="CustomShape 9"/>
          <p:cNvSpPr/>
          <p:nvPr/>
        </p:nvSpPr>
        <p:spPr>
          <a:xfrm>
            <a:off x="152280" y="990720"/>
            <a:ext cx="205128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84" name="Line 10"/>
          <p:cNvSpPr/>
          <p:nvPr/>
        </p:nvSpPr>
        <p:spPr>
          <a:xfrm>
            <a:off x="128520" y="990720"/>
            <a:ext cx="88884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5" name="Line 11"/>
          <p:cNvSpPr/>
          <p:nvPr/>
        </p:nvSpPr>
        <p:spPr>
          <a:xfrm>
            <a:off x="128520" y="2176560"/>
            <a:ext cx="88884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6" name="Line 12"/>
          <p:cNvSpPr/>
          <p:nvPr/>
        </p:nvSpPr>
        <p:spPr>
          <a:xfrm>
            <a:off x="130320" y="6553080"/>
            <a:ext cx="88884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7" name="Line 13"/>
          <p:cNvSpPr/>
          <p:nvPr/>
        </p:nvSpPr>
        <p:spPr>
          <a:xfrm>
            <a:off x="2286000" y="990720"/>
            <a:ext cx="0" cy="220968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8" name="Line 14"/>
          <p:cNvSpPr/>
          <p:nvPr/>
        </p:nvSpPr>
        <p:spPr>
          <a:xfrm>
            <a:off x="9016920" y="990720"/>
            <a:ext cx="0" cy="5578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9" name="Line 15"/>
          <p:cNvSpPr/>
          <p:nvPr/>
        </p:nvSpPr>
        <p:spPr>
          <a:xfrm>
            <a:off x="117360" y="3801960"/>
            <a:ext cx="8899560" cy="792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90" name="Line 16"/>
          <p:cNvSpPr/>
          <p:nvPr/>
        </p:nvSpPr>
        <p:spPr>
          <a:xfrm>
            <a:off x="128520" y="5726160"/>
            <a:ext cx="88884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91" name="Group 17"/>
          <p:cNvGrpSpPr/>
          <p:nvPr/>
        </p:nvGrpSpPr>
        <p:grpSpPr>
          <a:xfrm>
            <a:off x="3124080" y="2362320"/>
            <a:ext cx="5790960" cy="761400"/>
            <a:chOff x="3124080" y="2362320"/>
            <a:chExt cx="5790960" cy="761400"/>
          </a:xfrm>
        </p:grpSpPr>
        <p:sp>
          <p:nvSpPr>
            <p:cNvPr id="992" name="CustomShape 18"/>
            <p:cNvSpPr/>
            <p:nvPr/>
          </p:nvSpPr>
          <p:spPr>
            <a:xfrm>
              <a:off x="3124080" y="2362320"/>
              <a:ext cx="2355480" cy="761400"/>
            </a:xfrm>
            <a:custGeom>
              <a:avLst/>
              <a:gdLst/>
              <a:ahLst/>
              <a:rect l="0" t="0" r="r" b="b"/>
              <a:pathLst>
                <a:path w="6545" h="2117">
                  <a:moveTo>
                    <a:pt x="529" y="0"/>
                  </a:moveTo>
                  <a:lnTo>
                    <a:pt x="529" y="0"/>
                  </a:lnTo>
                  <a:cubicBezTo>
                    <a:pt x="436" y="0"/>
                    <a:pt x="345" y="24"/>
                    <a:pt x="265" y="71"/>
                  </a:cubicBezTo>
                  <a:cubicBezTo>
                    <a:pt x="184" y="117"/>
                    <a:pt x="117" y="184"/>
                    <a:pt x="71" y="265"/>
                  </a:cubicBezTo>
                  <a:cubicBezTo>
                    <a:pt x="24" y="345"/>
                    <a:pt x="0" y="436"/>
                    <a:pt x="0" y="529"/>
                  </a:cubicBezTo>
                  <a:lnTo>
                    <a:pt x="0" y="1587"/>
                  </a:lnTo>
                  <a:lnTo>
                    <a:pt x="0" y="1587"/>
                  </a:lnTo>
                  <a:cubicBezTo>
                    <a:pt x="0" y="1680"/>
                    <a:pt x="24" y="1771"/>
                    <a:pt x="71" y="1852"/>
                  </a:cubicBezTo>
                  <a:cubicBezTo>
                    <a:pt x="117" y="1932"/>
                    <a:pt x="184" y="1999"/>
                    <a:pt x="265" y="2045"/>
                  </a:cubicBezTo>
                  <a:cubicBezTo>
                    <a:pt x="345" y="2092"/>
                    <a:pt x="436" y="2116"/>
                    <a:pt x="529" y="2116"/>
                  </a:cubicBezTo>
                  <a:lnTo>
                    <a:pt x="6015" y="2116"/>
                  </a:lnTo>
                  <a:lnTo>
                    <a:pt x="6015" y="2116"/>
                  </a:lnTo>
                  <a:cubicBezTo>
                    <a:pt x="6108" y="2116"/>
                    <a:pt x="6199" y="2092"/>
                    <a:pt x="6280" y="2045"/>
                  </a:cubicBezTo>
                  <a:cubicBezTo>
                    <a:pt x="6360" y="1999"/>
                    <a:pt x="6427" y="1932"/>
                    <a:pt x="6473" y="1852"/>
                  </a:cubicBezTo>
                  <a:cubicBezTo>
                    <a:pt x="6520" y="1771"/>
                    <a:pt x="6544" y="1680"/>
                    <a:pt x="6544" y="1587"/>
                  </a:cubicBezTo>
                  <a:lnTo>
                    <a:pt x="6544" y="529"/>
                  </a:lnTo>
                  <a:lnTo>
                    <a:pt x="6544" y="529"/>
                  </a:lnTo>
                  <a:lnTo>
                    <a:pt x="6544" y="529"/>
                  </a:lnTo>
                  <a:cubicBezTo>
                    <a:pt x="6544" y="436"/>
                    <a:pt x="6520" y="345"/>
                    <a:pt x="6473" y="265"/>
                  </a:cubicBezTo>
                  <a:cubicBezTo>
                    <a:pt x="6427" y="184"/>
                    <a:pt x="6360" y="117"/>
                    <a:pt x="6280" y="71"/>
                  </a:cubicBezTo>
                  <a:cubicBezTo>
                    <a:pt x="6199" y="24"/>
                    <a:pt x="6108" y="0"/>
                    <a:pt x="6015" y="0"/>
                  </a:cubicBezTo>
                  <a:lnTo>
                    <a:pt x="529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isotope masses,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isotope fractions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3" name="CustomShape 19"/>
            <p:cNvSpPr/>
            <p:nvPr/>
          </p:nvSpPr>
          <p:spPr>
            <a:xfrm>
              <a:off x="5675760" y="2647800"/>
              <a:ext cx="507240" cy="142560"/>
            </a:xfrm>
            <a:custGeom>
              <a:avLst/>
              <a:gdLst/>
              <a:ahLst/>
              <a:rect l="0" t="0" r="r" b="b"/>
              <a:pathLst>
                <a:path w="1411" h="398">
                  <a:moveTo>
                    <a:pt x="0" y="298"/>
                  </a:moveTo>
                  <a:lnTo>
                    <a:pt x="1057" y="298"/>
                  </a:lnTo>
                  <a:lnTo>
                    <a:pt x="1057" y="397"/>
                  </a:lnTo>
                  <a:lnTo>
                    <a:pt x="1410" y="199"/>
                  </a:lnTo>
                  <a:lnTo>
                    <a:pt x="1057" y="0"/>
                  </a:lnTo>
                  <a:lnTo>
                    <a:pt x="1057" y="100"/>
                  </a:lnTo>
                  <a:lnTo>
                    <a:pt x="0" y="100"/>
                  </a:lnTo>
                  <a:lnTo>
                    <a:pt x="0" y="298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94" name="CustomShape 20"/>
            <p:cNvSpPr/>
            <p:nvPr/>
          </p:nvSpPr>
          <p:spPr>
            <a:xfrm>
              <a:off x="6460920" y="2457000"/>
              <a:ext cx="2454120" cy="476280"/>
            </a:xfrm>
            <a:custGeom>
              <a:avLst/>
              <a:gdLst/>
              <a:ahLst/>
              <a:rect l="0" t="0" r="r" b="b"/>
              <a:pathLst>
                <a:path w="6819" h="1325">
                  <a:moveTo>
                    <a:pt x="331" y="0"/>
                  </a:moveTo>
                  <a:lnTo>
                    <a:pt x="331" y="0"/>
                  </a:lnTo>
                  <a:cubicBezTo>
                    <a:pt x="273" y="0"/>
                    <a:pt x="216" y="15"/>
                    <a:pt x="166" y="44"/>
                  </a:cubicBezTo>
                  <a:cubicBezTo>
                    <a:pt x="115" y="73"/>
                    <a:pt x="73" y="115"/>
                    <a:pt x="44" y="166"/>
                  </a:cubicBezTo>
                  <a:cubicBezTo>
                    <a:pt x="15" y="216"/>
                    <a:pt x="0" y="273"/>
                    <a:pt x="0" y="331"/>
                  </a:cubicBezTo>
                  <a:lnTo>
                    <a:pt x="0" y="993"/>
                  </a:lnTo>
                  <a:lnTo>
                    <a:pt x="0" y="993"/>
                  </a:lnTo>
                  <a:cubicBezTo>
                    <a:pt x="0" y="1051"/>
                    <a:pt x="15" y="1108"/>
                    <a:pt x="44" y="1159"/>
                  </a:cubicBezTo>
                  <a:cubicBezTo>
                    <a:pt x="73" y="1209"/>
                    <a:pt x="115" y="1251"/>
                    <a:pt x="166" y="1280"/>
                  </a:cubicBezTo>
                  <a:cubicBezTo>
                    <a:pt x="216" y="1309"/>
                    <a:pt x="273" y="1324"/>
                    <a:pt x="331" y="1324"/>
                  </a:cubicBezTo>
                  <a:lnTo>
                    <a:pt x="6486" y="1324"/>
                  </a:lnTo>
                  <a:lnTo>
                    <a:pt x="6487" y="1324"/>
                  </a:lnTo>
                  <a:cubicBezTo>
                    <a:pt x="6545" y="1324"/>
                    <a:pt x="6602" y="1309"/>
                    <a:pt x="6653" y="1280"/>
                  </a:cubicBezTo>
                  <a:cubicBezTo>
                    <a:pt x="6703" y="1251"/>
                    <a:pt x="6745" y="1209"/>
                    <a:pt x="6774" y="1159"/>
                  </a:cubicBezTo>
                  <a:cubicBezTo>
                    <a:pt x="6803" y="1108"/>
                    <a:pt x="6818" y="1051"/>
                    <a:pt x="6818" y="993"/>
                  </a:cubicBezTo>
                  <a:lnTo>
                    <a:pt x="6817" y="331"/>
                  </a:lnTo>
                  <a:lnTo>
                    <a:pt x="6818" y="331"/>
                  </a:lnTo>
                  <a:lnTo>
                    <a:pt x="6818" y="331"/>
                  </a:lnTo>
                  <a:cubicBezTo>
                    <a:pt x="6818" y="273"/>
                    <a:pt x="6803" y="216"/>
                    <a:pt x="6774" y="166"/>
                  </a:cubicBezTo>
                  <a:cubicBezTo>
                    <a:pt x="6745" y="115"/>
                    <a:pt x="6703" y="73"/>
                    <a:pt x="6653" y="44"/>
                  </a:cubicBezTo>
                  <a:cubicBezTo>
                    <a:pt x="6602" y="15"/>
                    <a:pt x="6545" y="0"/>
                    <a:pt x="6487" y="0"/>
                  </a:cubicBezTo>
                  <a:lnTo>
                    <a:pt x="331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avg. atomic mass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995" name="Formula 21"/>
              <p:cNvSpPr txBox="1"/>
              <p:nvPr/>
            </p:nvSpPr>
            <p:spPr>
              <a:xfrm>
                <a:off x="1447920" y="3352680"/>
                <a:ext cx="7467480" cy="422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Atomic Mass </m:t>
                    </m:r>
                    <m:r>
                      <m:t xml:space="preserve">=</m:t>
                    </m:r>
                    <m:nary>
                      <m:naryPr>
                        <m:chr m:val="∑"/>
                        <m:subHide m:val="1"/>
                        <m:supHide m:val="1"/>
                      </m:naryPr>
                      <m:sub/>
                      <m:sup/>
                      <m:e>
                        <m:sSub>
                          <m:e>
                            <m:d>
                              <m:dPr>
                                <m:begChr m:val="("/>
                                <m:endChr m:val=")"/>
                              </m:dPr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fractional abundance of isotope</m:t>
                                </m:r>
                              </m:e>
                            </m:d>
                          </m:e>
                          <m:sub>
                            <m:r>
                              <m:t xml:space="preserve">n</m:t>
                            </m:r>
                          </m:sub>
                        </m:sSub>
                      </m:e>
                    </m:nary>
                    <m:r>
                      <m:t xml:space="preserve">×</m:t>
                    </m:r>
                    <m:sSub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mass of isotope</m:t>
                            </m:r>
                          </m:e>
                        </m:d>
                      </m:e>
                      <m:sub>
                        <m:r>
                          <m:t xml:space="preserve">n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996" name="Formula 22"/>
              <p:cNvSpPr txBox="1"/>
              <p:nvPr/>
            </p:nvSpPr>
            <p:spPr>
              <a:xfrm>
                <a:off x="2457360" y="3933720"/>
                <a:ext cx="6345360" cy="1724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rPr>
                            <m:lit/>
                            <m:nor/>
                          </m:rPr>
                          <m:t xml:space="preserve">Atomic Mass </m:t>
                        </m:r>
                        <m:r>
                          <m:t xml:space="preserve">=</m:t>
                        </m:r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6011</m:t>
                            </m:r>
                          </m:e>
                        </m:d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68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9256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 amu</m:t>
                            </m:r>
                          </m:e>
                        </m:d>
                      </m:e>
                      <m:e>
                        <m:r>
                          <m:t xml:space="preserve">+</m:t>
                        </m:r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3989</m:t>
                            </m:r>
                          </m:e>
                        </m:d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70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9247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 amu</m:t>
                            </m:r>
                          </m:e>
                        </m:d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Atomic Mass 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63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7</m:t>
                        </m:r>
                        <m:bar>
                          <m:barPr>
                            <m:pos m:val="bot"/>
                          </m:barPr>
                          <m:e>
                            <m:r>
                              <m:t xml:space="preserve">2</m:t>
                            </m:r>
                          </m:e>
                        </m:bar>
                        <m:r>
                          <m:rPr>
                            <m:lit/>
                            <m:nor/>
                          </m:rPr>
                          <m:t xml:space="preserve">3041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69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72 amu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997" name="Line 23"/>
          <p:cNvSpPr/>
          <p:nvPr/>
        </p:nvSpPr>
        <p:spPr>
          <a:xfrm>
            <a:off x="112680" y="1004760"/>
            <a:ext cx="0" cy="55785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98" name="Line 24"/>
          <p:cNvSpPr/>
          <p:nvPr/>
        </p:nvSpPr>
        <p:spPr>
          <a:xfrm>
            <a:off x="2286000" y="3809880"/>
            <a:ext cx="0" cy="2743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  <p:timing>
    <p:tnLst>
      <p:par>
        <p:cTn id="1678" dur="indefinite" restart="never" nodeType="tmRoot">
          <p:childTnLst>
            <p:seq>
              <p:cTn id="1679" dur="indefinite" nodeType="mainSeq">
                <p:childTnLst>
                  <p:par>
                    <p:cTn id="1680" fill="hold">
                      <p:stCondLst>
                        <p:cond delay="indefinite"/>
                      </p:stCondLst>
                      <p:childTnLst>
                        <p:par>
                          <p:cTn id="1681" fill="hold">
                            <p:stCondLst>
                              <p:cond delay="0"/>
                            </p:stCondLst>
                            <p:childTnLst>
                              <p:par>
                                <p:cTn id="16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84" dur="500"/>
                                        <p:tgtEl>
                                          <p:spTgt spid="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5" fill="hold">
                      <p:stCondLst>
                        <p:cond delay="indefinite"/>
                      </p:stCondLst>
                      <p:childTnLst>
                        <p:par>
                          <p:cTn id="1686" fill="hold">
                            <p:stCondLst>
                              <p:cond delay="0"/>
                            </p:stCondLst>
                            <p:childTnLst>
                              <p:par>
                                <p:cTn id="16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89" dur="500"/>
                                        <p:tgtEl>
                                          <p:spTgt spid="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0" fill="hold">
                      <p:stCondLst>
                        <p:cond delay="indefinite"/>
                      </p:stCondLst>
                      <p:childTnLst>
                        <p:par>
                          <p:cTn id="1691" fill="hold">
                            <p:stCondLst>
                              <p:cond delay="0"/>
                            </p:stCondLst>
                            <p:childTnLst>
                              <p:par>
                                <p:cTn id="16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94" dur="500"/>
                                        <p:tgtEl>
                                          <p:spTgt spid="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5" fill="hold">
                      <p:stCondLst>
                        <p:cond delay="indefinite"/>
                      </p:stCondLst>
                      <p:childTnLst>
                        <p:par>
                          <p:cTn id="1696" fill="hold">
                            <p:stCondLst>
                              <p:cond delay="0"/>
                            </p:stCondLst>
                            <p:childTnLst>
                              <p:par>
                                <p:cTn id="16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99" dur="5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0" fill="hold">
                      <p:stCondLst>
                        <p:cond delay="indefinite"/>
                      </p:stCondLst>
                      <p:childTnLst>
                        <p:par>
                          <p:cTn id="1701" fill="hold">
                            <p:stCondLst>
                              <p:cond delay="0"/>
                            </p:stCondLst>
                            <p:childTnLst>
                              <p:par>
                                <p:cTn id="17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04" dur="500"/>
                                        <p:tgtEl>
                                          <p:spTgt spid="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5" fill="hold">
                      <p:stCondLst>
                        <p:cond delay="indefinite"/>
                      </p:stCondLst>
                      <p:childTnLst>
                        <p:par>
                          <p:cTn id="1706" fill="hold">
                            <p:stCondLst>
                              <p:cond delay="0"/>
                            </p:stCondLst>
                            <p:childTnLst>
                              <p:par>
                                <p:cTn id="1707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709" dur="500"/>
                                        <p:tgtEl>
                                          <p:spTgt spid="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0" fill="hold">
                      <p:stCondLst>
                        <p:cond delay="indefinite"/>
                      </p:stCondLst>
                      <p:childTnLst>
                        <p:par>
                          <p:cTn id="1711" fill="hold">
                            <p:stCondLst>
                              <p:cond delay="0"/>
                            </p:stCondLst>
                            <p:childTnLst>
                              <p:par>
                                <p:cTn id="17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14" dur="500"/>
                                        <p:tgtEl>
                                          <p:spTgt spid="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Modern Evidence for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69" name="" descr=""/>
          <p:cNvPicPr/>
          <p:nvPr/>
        </p:nvPicPr>
        <p:blipFill>
          <a:blip r:embed="rId1"/>
          <a:stretch/>
        </p:blipFill>
        <p:spPr>
          <a:xfrm>
            <a:off x="762120" y="2133720"/>
            <a:ext cx="7619760" cy="30286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" name="TextShape 1"/>
          <p:cNvSpPr txBox="1"/>
          <p:nvPr/>
        </p:nvSpPr>
        <p:spPr>
          <a:xfrm>
            <a:off x="-360" y="0"/>
            <a:ext cx="4267080" cy="221904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94680" rIns="94680" tIns="51480" bIns="5148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00" name="TextShape 2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Example 4.9: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Gallium has two naturally occurring isotopes: Ga-69 with mass 68.9256 amu and abundance of 60.11% and Ga-71 with mass 70.9247 amu and abundance of 39.89%.  Calculate the atomic mass of gallium.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1" name="TextShape 3"/>
          <p:cNvSpPr txBox="1"/>
          <p:nvPr/>
        </p:nvSpPr>
        <p:spPr>
          <a:xfrm>
            <a:off x="4266720" y="0"/>
            <a:ext cx="4876920" cy="22096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94680" rIns="94680" tIns="51480" bIns="5148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15" dur="indefinite" restart="never" nodeType="tmRoot">
          <p:childTnLst>
            <p:seq>
              <p:cTn id="1716" dur="indefinite" nodeType="mainSeq">
                <p:childTnLst>
                  <p:par>
                    <p:cTn id="1717" fill="hold">
                      <p:stCondLst>
                        <p:cond delay="indefinite"/>
                      </p:stCondLst>
                      <p:childTnLst>
                        <p:par>
                          <p:cTn id="1718" fill="hold">
                            <p:stCondLst>
                              <p:cond delay="0"/>
                            </p:stCondLst>
                            <p:childTnLst>
                              <p:par>
                                <p:cTn id="17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21" dur="500"/>
                                        <p:tgtEl>
                                          <p:spTgt spid="10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2" fill="hold">
                      <p:stCondLst>
                        <p:cond delay="indefinite"/>
                      </p:stCondLst>
                      <p:childTnLst>
                        <p:par>
                          <p:cTn id="1723" fill="hold">
                            <p:stCondLst>
                              <p:cond delay="0"/>
                            </p:stCondLst>
                            <p:childTnLst>
                              <p:par>
                                <p:cTn id="17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26" dur="500"/>
                                        <p:tgtEl>
                                          <p:spTgt spid="10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03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given quantities and their units.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mass = 68.9256 amu, abundance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4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mass = 70.9247 amu, abundance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4" name="TextShape 3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94680" rIns="94680" tIns="51480" bIns="5148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27" dur="indefinite" restart="never" nodeType="tmRoot">
          <p:childTnLst>
            <p:seq>
              <p:cTn id="1728" dur="indefinite" nodeType="mainSeq">
                <p:childTnLst>
                  <p:par>
                    <p:cTn id="1729" fill="hold">
                      <p:stCondLst>
                        <p:cond delay="0"/>
                      </p:stCondLst>
                      <p:childTnLst>
                        <p:par>
                          <p:cTn id="1730" fill="hold">
                            <p:stCondLst>
                              <p:cond delay="0"/>
                            </p:stCondLst>
                            <p:childTnLst>
                              <p:par>
                                <p:cTn id="1731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33" dur="500"/>
                                        <p:tgtEl>
                                          <p:spTgt spid="1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4" fill="hold">
                            <p:stCondLst>
                              <p:cond delay="500"/>
                            </p:stCondLst>
                            <p:childTnLst>
                              <p:par>
                                <p:cTn id="1735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37" dur="500"/>
                                        <p:tgtEl>
                                          <p:spTgt spid="1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TextShape 1"/>
          <p:cNvSpPr txBox="1"/>
          <p:nvPr/>
        </p:nvSpPr>
        <p:spPr>
          <a:xfrm>
            <a:off x="0" y="0"/>
            <a:ext cx="4191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06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find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25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Find: Atomic Mass, amu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7" name="TextShape 3"/>
          <p:cNvSpPr txBox="1"/>
          <p:nvPr/>
        </p:nvSpPr>
        <p:spPr>
          <a:xfrm>
            <a:off x="4190760" y="0"/>
            <a:ext cx="510516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m= 68.9256, abund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m= 70.9247, abund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38" dur="indefinite" restart="never" nodeType="tmRoot">
          <p:childTnLst>
            <p:seq>
              <p:cTn id="1739" dur="indefinite" nodeType="mainSeq">
                <p:childTnLst>
                  <p:par>
                    <p:cTn id="1740" fill="hold">
                      <p:stCondLst>
                        <p:cond delay="indefinite"/>
                      </p:stCondLst>
                      <p:childTnLst>
                        <p:par>
                          <p:cTn id="1741" fill="hold">
                            <p:stCondLst>
                              <p:cond delay="0"/>
                            </p:stCondLst>
                            <p:childTnLst>
                              <p:par>
                                <p:cTn id="17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44" dur="500"/>
                                        <p:tgtEl>
                                          <p:spTgt spid="10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TextShape 1"/>
          <p:cNvSpPr txBox="1"/>
          <p:nvPr/>
        </p:nvSpPr>
        <p:spPr>
          <a:xfrm>
            <a:off x="0" y="0"/>
            <a:ext cx="4191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09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Design a solution map.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0" name="TextShape 3"/>
          <p:cNvSpPr txBox="1"/>
          <p:nvPr/>
        </p:nvSpPr>
        <p:spPr>
          <a:xfrm>
            <a:off x="4191120" y="0"/>
            <a:ext cx="49528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m= 68.9256, abund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m= 70.9247, abund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1" name="CustomShape 4"/>
          <p:cNvSpPr/>
          <p:nvPr/>
        </p:nvSpPr>
        <p:spPr>
          <a:xfrm>
            <a:off x="3378240" y="3900600"/>
            <a:ext cx="2355840" cy="761760"/>
          </a:xfrm>
          <a:custGeom>
            <a:avLst/>
            <a:gdLst/>
            <a:ahLst/>
            <a:rect l="0" t="0" r="r" b="b"/>
            <a:pathLst>
              <a:path w="6546" h="2118">
                <a:moveTo>
                  <a:pt x="529" y="0"/>
                </a:moveTo>
                <a:lnTo>
                  <a:pt x="529" y="0"/>
                </a:lnTo>
                <a:cubicBezTo>
                  <a:pt x="436" y="0"/>
                  <a:pt x="345" y="24"/>
                  <a:pt x="265" y="71"/>
                </a:cubicBezTo>
                <a:cubicBezTo>
                  <a:pt x="184" y="117"/>
                  <a:pt x="117" y="184"/>
                  <a:pt x="71" y="265"/>
                </a:cubicBezTo>
                <a:cubicBezTo>
                  <a:pt x="24" y="345"/>
                  <a:pt x="0" y="436"/>
                  <a:pt x="0" y="529"/>
                </a:cubicBezTo>
                <a:lnTo>
                  <a:pt x="0" y="1587"/>
                </a:lnTo>
                <a:lnTo>
                  <a:pt x="0" y="1588"/>
                </a:lnTo>
                <a:cubicBezTo>
                  <a:pt x="0" y="1681"/>
                  <a:pt x="24" y="1772"/>
                  <a:pt x="71" y="1852"/>
                </a:cubicBezTo>
                <a:cubicBezTo>
                  <a:pt x="117" y="1933"/>
                  <a:pt x="184" y="2000"/>
                  <a:pt x="265" y="2046"/>
                </a:cubicBezTo>
                <a:cubicBezTo>
                  <a:pt x="345" y="2093"/>
                  <a:pt x="436" y="2117"/>
                  <a:pt x="529" y="2117"/>
                </a:cubicBezTo>
                <a:lnTo>
                  <a:pt x="6015" y="2117"/>
                </a:lnTo>
                <a:lnTo>
                  <a:pt x="6016" y="2117"/>
                </a:lnTo>
                <a:cubicBezTo>
                  <a:pt x="6109" y="2117"/>
                  <a:pt x="6200" y="2093"/>
                  <a:pt x="6280" y="2046"/>
                </a:cubicBezTo>
                <a:cubicBezTo>
                  <a:pt x="6361" y="2000"/>
                  <a:pt x="6428" y="1933"/>
                  <a:pt x="6474" y="1852"/>
                </a:cubicBezTo>
                <a:cubicBezTo>
                  <a:pt x="6521" y="1772"/>
                  <a:pt x="6545" y="1681"/>
                  <a:pt x="6545" y="1588"/>
                </a:cubicBezTo>
                <a:lnTo>
                  <a:pt x="6545" y="529"/>
                </a:lnTo>
                <a:lnTo>
                  <a:pt x="6545" y="529"/>
                </a:lnTo>
                <a:lnTo>
                  <a:pt x="6545" y="529"/>
                </a:lnTo>
                <a:cubicBezTo>
                  <a:pt x="6545" y="436"/>
                  <a:pt x="6521" y="345"/>
                  <a:pt x="6474" y="265"/>
                </a:cubicBezTo>
                <a:cubicBezTo>
                  <a:pt x="6428" y="184"/>
                  <a:pt x="6361" y="117"/>
                  <a:pt x="6280" y="71"/>
                </a:cubicBezTo>
                <a:cubicBezTo>
                  <a:pt x="6200" y="24"/>
                  <a:pt x="6109" y="0"/>
                  <a:pt x="6016" y="0"/>
                </a:cubicBezTo>
                <a:lnTo>
                  <a:pt x="529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isotope fractions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2" name="CustomShape 5"/>
          <p:cNvSpPr/>
          <p:nvPr/>
        </p:nvSpPr>
        <p:spPr>
          <a:xfrm>
            <a:off x="5892840" y="4200840"/>
            <a:ext cx="506520" cy="142920"/>
          </a:xfrm>
          <a:custGeom>
            <a:avLst/>
            <a:gdLst/>
            <a:ahLst/>
            <a:rect l="0" t="0" r="r" b="b"/>
            <a:pathLst>
              <a:path w="1408" h="399">
                <a:moveTo>
                  <a:pt x="0" y="299"/>
                </a:moveTo>
                <a:lnTo>
                  <a:pt x="1056" y="299"/>
                </a:lnTo>
                <a:lnTo>
                  <a:pt x="1056" y="398"/>
                </a:lnTo>
                <a:lnTo>
                  <a:pt x="1407" y="199"/>
                </a:lnTo>
                <a:lnTo>
                  <a:pt x="1056" y="0"/>
                </a:lnTo>
                <a:lnTo>
                  <a:pt x="1056" y="100"/>
                </a:lnTo>
                <a:lnTo>
                  <a:pt x="0" y="100"/>
                </a:lnTo>
                <a:lnTo>
                  <a:pt x="0" y="299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13" name="CustomShape 6"/>
          <p:cNvSpPr/>
          <p:nvPr/>
        </p:nvSpPr>
        <p:spPr>
          <a:xfrm>
            <a:off x="6486480" y="3900600"/>
            <a:ext cx="2454480" cy="761760"/>
          </a:xfrm>
          <a:custGeom>
            <a:avLst/>
            <a:gdLst/>
            <a:ahLst/>
            <a:rect l="0" t="0" r="r" b="b"/>
            <a:pathLst>
              <a:path w="6820" h="2118">
                <a:moveTo>
                  <a:pt x="529" y="0"/>
                </a:moveTo>
                <a:lnTo>
                  <a:pt x="529" y="0"/>
                </a:lnTo>
                <a:cubicBezTo>
                  <a:pt x="436" y="0"/>
                  <a:pt x="345" y="24"/>
                  <a:pt x="265" y="71"/>
                </a:cubicBezTo>
                <a:cubicBezTo>
                  <a:pt x="184" y="117"/>
                  <a:pt x="117" y="184"/>
                  <a:pt x="71" y="265"/>
                </a:cubicBezTo>
                <a:cubicBezTo>
                  <a:pt x="24" y="345"/>
                  <a:pt x="0" y="436"/>
                  <a:pt x="0" y="529"/>
                </a:cubicBezTo>
                <a:lnTo>
                  <a:pt x="0" y="1587"/>
                </a:lnTo>
                <a:lnTo>
                  <a:pt x="0" y="1588"/>
                </a:lnTo>
                <a:cubicBezTo>
                  <a:pt x="0" y="1681"/>
                  <a:pt x="24" y="1772"/>
                  <a:pt x="71" y="1852"/>
                </a:cubicBezTo>
                <a:cubicBezTo>
                  <a:pt x="117" y="1933"/>
                  <a:pt x="184" y="2000"/>
                  <a:pt x="265" y="2046"/>
                </a:cubicBezTo>
                <a:cubicBezTo>
                  <a:pt x="345" y="2093"/>
                  <a:pt x="436" y="2117"/>
                  <a:pt x="529" y="2117"/>
                </a:cubicBezTo>
                <a:lnTo>
                  <a:pt x="6289" y="2117"/>
                </a:lnTo>
                <a:lnTo>
                  <a:pt x="6290" y="2117"/>
                </a:lnTo>
                <a:cubicBezTo>
                  <a:pt x="6383" y="2117"/>
                  <a:pt x="6474" y="2093"/>
                  <a:pt x="6554" y="2046"/>
                </a:cubicBezTo>
                <a:cubicBezTo>
                  <a:pt x="6635" y="2000"/>
                  <a:pt x="6702" y="1933"/>
                  <a:pt x="6748" y="1852"/>
                </a:cubicBezTo>
                <a:cubicBezTo>
                  <a:pt x="6795" y="1772"/>
                  <a:pt x="6819" y="1681"/>
                  <a:pt x="6819" y="1588"/>
                </a:cubicBezTo>
                <a:lnTo>
                  <a:pt x="6819" y="529"/>
                </a:lnTo>
                <a:lnTo>
                  <a:pt x="6819" y="529"/>
                </a:lnTo>
                <a:lnTo>
                  <a:pt x="6819" y="529"/>
                </a:lnTo>
                <a:cubicBezTo>
                  <a:pt x="6819" y="436"/>
                  <a:pt x="6795" y="345"/>
                  <a:pt x="6748" y="265"/>
                </a:cubicBezTo>
                <a:cubicBezTo>
                  <a:pt x="6702" y="184"/>
                  <a:pt x="6635" y="117"/>
                  <a:pt x="6554" y="71"/>
                </a:cubicBezTo>
                <a:cubicBezTo>
                  <a:pt x="6474" y="24"/>
                  <a:pt x="6383" y="0"/>
                  <a:pt x="6290" y="0"/>
                </a:cubicBezTo>
                <a:lnTo>
                  <a:pt x="529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avg. atomic mass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4" name="CustomShape 7"/>
          <p:cNvSpPr/>
          <p:nvPr/>
        </p:nvSpPr>
        <p:spPr>
          <a:xfrm>
            <a:off x="4952880" y="2743200"/>
            <a:ext cx="2355840" cy="762120"/>
          </a:xfrm>
          <a:custGeom>
            <a:avLst/>
            <a:gdLst/>
            <a:ahLst/>
            <a:rect l="0" t="0" r="r" b="b"/>
            <a:pathLst>
              <a:path w="6546" h="2119">
                <a:moveTo>
                  <a:pt x="529" y="0"/>
                </a:moveTo>
                <a:lnTo>
                  <a:pt x="530" y="0"/>
                </a:lnTo>
                <a:cubicBezTo>
                  <a:pt x="437" y="0"/>
                  <a:pt x="345" y="24"/>
                  <a:pt x="265" y="71"/>
                </a:cubicBezTo>
                <a:cubicBezTo>
                  <a:pt x="184" y="117"/>
                  <a:pt x="117" y="184"/>
                  <a:pt x="71" y="265"/>
                </a:cubicBezTo>
                <a:cubicBezTo>
                  <a:pt x="24" y="345"/>
                  <a:pt x="0" y="437"/>
                  <a:pt x="0" y="530"/>
                </a:cubicBezTo>
                <a:lnTo>
                  <a:pt x="0" y="1588"/>
                </a:lnTo>
                <a:lnTo>
                  <a:pt x="0" y="1589"/>
                </a:lnTo>
                <a:cubicBezTo>
                  <a:pt x="0" y="1681"/>
                  <a:pt x="24" y="1773"/>
                  <a:pt x="71" y="1853"/>
                </a:cubicBezTo>
                <a:cubicBezTo>
                  <a:pt x="117" y="1934"/>
                  <a:pt x="184" y="2001"/>
                  <a:pt x="265" y="2047"/>
                </a:cubicBezTo>
                <a:cubicBezTo>
                  <a:pt x="345" y="2094"/>
                  <a:pt x="437" y="2118"/>
                  <a:pt x="530" y="2118"/>
                </a:cubicBezTo>
                <a:lnTo>
                  <a:pt x="6015" y="2118"/>
                </a:lnTo>
                <a:lnTo>
                  <a:pt x="6016" y="2118"/>
                </a:lnTo>
                <a:cubicBezTo>
                  <a:pt x="6108" y="2118"/>
                  <a:pt x="6200" y="2094"/>
                  <a:pt x="6280" y="2047"/>
                </a:cubicBezTo>
                <a:cubicBezTo>
                  <a:pt x="6361" y="2001"/>
                  <a:pt x="6428" y="1934"/>
                  <a:pt x="6474" y="1853"/>
                </a:cubicBezTo>
                <a:cubicBezTo>
                  <a:pt x="6521" y="1773"/>
                  <a:pt x="6545" y="1681"/>
                  <a:pt x="6545" y="1589"/>
                </a:cubicBezTo>
                <a:lnTo>
                  <a:pt x="6545" y="529"/>
                </a:lnTo>
                <a:lnTo>
                  <a:pt x="6545" y="530"/>
                </a:lnTo>
                <a:lnTo>
                  <a:pt x="6545" y="530"/>
                </a:lnTo>
                <a:cubicBezTo>
                  <a:pt x="6545" y="437"/>
                  <a:pt x="6521" y="345"/>
                  <a:pt x="6474" y="265"/>
                </a:cubicBezTo>
                <a:cubicBezTo>
                  <a:pt x="6428" y="184"/>
                  <a:pt x="6361" y="117"/>
                  <a:pt x="6280" y="71"/>
                </a:cubicBezTo>
                <a:cubicBezTo>
                  <a:pt x="6200" y="24"/>
                  <a:pt x="6108" y="0"/>
                  <a:pt x="6016" y="0"/>
                </a:cubicBezTo>
                <a:lnTo>
                  <a:pt x="529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isotope masses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5" name="CustomShape 8"/>
          <p:cNvSpPr/>
          <p:nvPr/>
        </p:nvSpPr>
        <p:spPr>
          <a:xfrm>
            <a:off x="162000" y="3900600"/>
            <a:ext cx="2355840" cy="761760"/>
          </a:xfrm>
          <a:custGeom>
            <a:avLst/>
            <a:gdLst/>
            <a:ahLst/>
            <a:rect l="0" t="0" r="r" b="b"/>
            <a:pathLst>
              <a:path w="6546" h="2118">
                <a:moveTo>
                  <a:pt x="529" y="0"/>
                </a:moveTo>
                <a:lnTo>
                  <a:pt x="529" y="0"/>
                </a:lnTo>
                <a:cubicBezTo>
                  <a:pt x="436" y="0"/>
                  <a:pt x="345" y="24"/>
                  <a:pt x="265" y="71"/>
                </a:cubicBezTo>
                <a:cubicBezTo>
                  <a:pt x="184" y="117"/>
                  <a:pt x="117" y="184"/>
                  <a:pt x="71" y="265"/>
                </a:cubicBezTo>
                <a:cubicBezTo>
                  <a:pt x="24" y="345"/>
                  <a:pt x="0" y="436"/>
                  <a:pt x="0" y="529"/>
                </a:cubicBezTo>
                <a:lnTo>
                  <a:pt x="0" y="1587"/>
                </a:lnTo>
                <a:lnTo>
                  <a:pt x="0" y="1588"/>
                </a:lnTo>
                <a:cubicBezTo>
                  <a:pt x="0" y="1681"/>
                  <a:pt x="24" y="1772"/>
                  <a:pt x="71" y="1852"/>
                </a:cubicBezTo>
                <a:cubicBezTo>
                  <a:pt x="117" y="1933"/>
                  <a:pt x="184" y="2000"/>
                  <a:pt x="265" y="2046"/>
                </a:cubicBezTo>
                <a:cubicBezTo>
                  <a:pt x="345" y="2093"/>
                  <a:pt x="436" y="2117"/>
                  <a:pt x="529" y="2117"/>
                </a:cubicBezTo>
                <a:lnTo>
                  <a:pt x="6015" y="2117"/>
                </a:lnTo>
                <a:lnTo>
                  <a:pt x="6016" y="2117"/>
                </a:lnTo>
                <a:cubicBezTo>
                  <a:pt x="6109" y="2117"/>
                  <a:pt x="6200" y="2093"/>
                  <a:pt x="6280" y="2046"/>
                </a:cubicBezTo>
                <a:cubicBezTo>
                  <a:pt x="6361" y="2000"/>
                  <a:pt x="6428" y="1933"/>
                  <a:pt x="6474" y="1852"/>
                </a:cubicBezTo>
                <a:cubicBezTo>
                  <a:pt x="6521" y="1772"/>
                  <a:pt x="6545" y="1681"/>
                  <a:pt x="6545" y="1588"/>
                </a:cubicBezTo>
                <a:lnTo>
                  <a:pt x="6545" y="529"/>
                </a:lnTo>
                <a:lnTo>
                  <a:pt x="6545" y="529"/>
                </a:lnTo>
                <a:lnTo>
                  <a:pt x="6545" y="529"/>
                </a:lnTo>
                <a:cubicBezTo>
                  <a:pt x="6545" y="436"/>
                  <a:pt x="6521" y="345"/>
                  <a:pt x="6474" y="265"/>
                </a:cubicBezTo>
                <a:cubicBezTo>
                  <a:pt x="6428" y="184"/>
                  <a:pt x="6361" y="117"/>
                  <a:pt x="6280" y="71"/>
                </a:cubicBezTo>
                <a:cubicBezTo>
                  <a:pt x="6200" y="24"/>
                  <a:pt x="6109" y="0"/>
                  <a:pt x="6016" y="0"/>
                </a:cubicBezTo>
                <a:lnTo>
                  <a:pt x="529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abundances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6" name="CustomShape 9"/>
          <p:cNvSpPr/>
          <p:nvPr/>
        </p:nvSpPr>
        <p:spPr>
          <a:xfrm>
            <a:off x="2676600" y="4200840"/>
            <a:ext cx="506160" cy="142920"/>
          </a:xfrm>
          <a:custGeom>
            <a:avLst/>
            <a:gdLst/>
            <a:ahLst/>
            <a:rect l="0" t="0" r="r" b="b"/>
            <a:pathLst>
              <a:path w="1408" h="399">
                <a:moveTo>
                  <a:pt x="0" y="299"/>
                </a:moveTo>
                <a:lnTo>
                  <a:pt x="1055" y="299"/>
                </a:lnTo>
                <a:lnTo>
                  <a:pt x="1055" y="398"/>
                </a:lnTo>
                <a:lnTo>
                  <a:pt x="1407" y="199"/>
                </a:lnTo>
                <a:lnTo>
                  <a:pt x="1055" y="0"/>
                </a:lnTo>
                <a:lnTo>
                  <a:pt x="1055" y="100"/>
                </a:lnTo>
                <a:lnTo>
                  <a:pt x="0" y="100"/>
                </a:lnTo>
                <a:lnTo>
                  <a:pt x="0" y="299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17" name="CustomShape 10"/>
          <p:cNvSpPr/>
          <p:nvPr/>
        </p:nvSpPr>
        <p:spPr>
          <a:xfrm>
            <a:off x="6019920" y="3581280"/>
            <a:ext cx="152280" cy="533520"/>
          </a:xfrm>
          <a:custGeom>
            <a:avLst/>
            <a:gdLst/>
            <a:ahLst/>
            <a:rect l="0" t="0" r="r" b="b"/>
            <a:pathLst>
              <a:path w="425" h="1484">
                <a:moveTo>
                  <a:pt x="106" y="0"/>
                </a:moveTo>
                <a:lnTo>
                  <a:pt x="106" y="1112"/>
                </a:lnTo>
                <a:lnTo>
                  <a:pt x="0" y="1112"/>
                </a:lnTo>
                <a:lnTo>
                  <a:pt x="212" y="1483"/>
                </a:lnTo>
                <a:lnTo>
                  <a:pt x="424" y="1112"/>
                </a:lnTo>
                <a:lnTo>
                  <a:pt x="318" y="1112"/>
                </a:lnTo>
                <a:lnTo>
                  <a:pt x="318" y="0"/>
                </a:lnTo>
                <a:lnTo>
                  <a:pt x="106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018" name="Formula 11"/>
              <p:cNvSpPr txBox="1"/>
              <p:nvPr/>
            </p:nvSpPr>
            <p:spPr>
              <a:xfrm>
                <a:off x="1756800" y="3060720"/>
                <a:ext cx="2209680" cy="645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isotope</m:t>
                          </m:r>
                        </m:e>
                      </m:mr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fraction</m:t>
                          </m:r>
                        </m:e>
                      </m:mr>
                    </m:m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percentage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100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19" name="Formula 12"/>
              <p:cNvSpPr txBox="1"/>
              <p:nvPr/>
            </p:nvSpPr>
            <p:spPr>
              <a:xfrm>
                <a:off x="1143000" y="4876920"/>
                <a:ext cx="7743960" cy="422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Average Atomic Mass </m:t>
                    </m:r>
                    <m:r>
                      <m:t xml:space="preserve">=</m:t>
                    </m:r>
                    <m:nary>
                      <m:naryPr>
                        <m:chr m:val="∑"/>
                        <m:subHide m:val="1"/>
                        <m:supHide m:val="1"/>
                      </m:naryPr>
                      <m:sub/>
                      <m:sup/>
                      <m:e>
                        <m:sSub>
                          <m:e>
                            <m:d>
                              <m:dPr>
                                <m:begChr m:val="("/>
                                <m:endChr m:val=")"/>
                              </m:dPr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isotope fraction</m:t>
                                </m:r>
                              </m:e>
                            </m:d>
                          </m:e>
                          <m:sub>
                            <m:r>
                              <m:t xml:space="preserve">n</m:t>
                            </m:r>
                          </m:sub>
                        </m:sSub>
                      </m:e>
                    </m:nary>
                    <m:r>
                      <m:t xml:space="preserve">×</m:t>
                    </m:r>
                    <m:sSub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mass of isotope</m:t>
                            </m:r>
                          </m:e>
                        </m:d>
                      </m:e>
                      <m:sub>
                        <m:r>
                          <m:t xml:space="preserve">n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745" dur="indefinite" restart="never" nodeType="tmRoot">
          <p:childTnLst>
            <p:seq>
              <p:cTn id="1746" dur="indefinite" nodeType="mainSeq">
                <p:childTnLst>
                  <p:par>
                    <p:cTn id="1747" fill="hold">
                      <p:stCondLst>
                        <p:cond delay="indefinite"/>
                      </p:stCondLst>
                      <p:childTnLst>
                        <p:par>
                          <p:cTn id="1748" fill="hold">
                            <p:stCondLst>
                              <p:cond delay="0"/>
                            </p:stCondLst>
                            <p:childTnLst>
                              <p:par>
                                <p:cTn id="174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51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2" fill="hold">
                      <p:stCondLst>
                        <p:cond delay="indefinite"/>
                      </p:stCondLst>
                      <p:childTnLst>
                        <p:par>
                          <p:cTn id="1753" fill="hold">
                            <p:stCondLst>
                              <p:cond delay="0"/>
                            </p:stCondLst>
                            <p:childTnLst>
                              <p:par>
                                <p:cTn id="17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56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7" fill="hold">
                      <p:stCondLst>
                        <p:cond delay="indefinite"/>
                      </p:stCondLst>
                      <p:childTnLst>
                        <p:par>
                          <p:cTn id="1758" fill="hold">
                            <p:stCondLst>
                              <p:cond delay="0"/>
                            </p:stCondLst>
                            <p:childTnLst>
                              <p:par>
                                <p:cTn id="175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61" dur="500"/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2" fill="hold">
                      <p:stCondLst>
                        <p:cond delay="indefinite"/>
                      </p:stCondLst>
                      <p:childTnLst>
                        <p:par>
                          <p:cTn id="1763" fill="hold">
                            <p:stCondLst>
                              <p:cond delay="0"/>
                            </p:stCondLst>
                            <p:childTnLst>
                              <p:par>
                                <p:cTn id="176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66" dur="500"/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7" fill="hold">
                      <p:stCondLst>
                        <p:cond delay="indefinite"/>
                      </p:stCondLst>
                      <p:childTnLst>
                        <p:par>
                          <p:cTn id="1768" fill="hold">
                            <p:stCondLst>
                              <p:cond delay="0"/>
                            </p:stCondLst>
                            <p:childTnLst>
                              <p:par>
                                <p:cTn id="17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1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4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7" dur="500"/>
                                        <p:tgtEl>
                                          <p:spTgt spid="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8" fill="hold">
                      <p:stCondLst>
                        <p:cond delay="indefinite"/>
                      </p:stCondLst>
                      <p:childTnLst>
                        <p:par>
                          <p:cTn id="1779" fill="hold">
                            <p:stCondLst>
                              <p:cond delay="0"/>
                            </p:stCondLst>
                            <p:childTnLst>
                              <p:par>
                                <p:cTn id="178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82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3" fill="hold">
                      <p:stCondLst>
                        <p:cond delay="indefinite"/>
                      </p:stCondLst>
                      <p:childTnLst>
                        <p:par>
                          <p:cTn id="1784" fill="hold">
                            <p:stCondLst>
                              <p:cond delay="0"/>
                            </p:stCondLst>
                            <p:childTnLst>
                              <p:par>
                                <p:cTn id="17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87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TextShape 1"/>
          <p:cNvSpPr txBox="1"/>
          <p:nvPr/>
        </p:nvSpPr>
        <p:spPr>
          <a:xfrm>
            <a:off x="0" y="0"/>
            <a:ext cx="4191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21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2" name="TextShape 3"/>
          <p:cNvSpPr txBox="1"/>
          <p:nvPr/>
        </p:nvSpPr>
        <p:spPr>
          <a:xfrm>
            <a:off x="4191120" y="0"/>
            <a:ext cx="49528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m= 68.9256, abund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m= 70.9247, abund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3" name="Formula 4"/>
              <p:cNvSpPr txBox="1"/>
              <p:nvPr/>
            </p:nvSpPr>
            <p:spPr>
              <a:xfrm>
                <a:off x="2133720" y="3048120"/>
                <a:ext cx="5216400" cy="1176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Ga-69</m:t>
                          </m:r>
                        </m:e>
                      </m:mr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Fraction</m:t>
                          </m:r>
                        </m:e>
                      </m:mr>
                    </m:m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60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11</m:t>
                        </m:r>
                        <m:r>
                          <m:rPr>
                            <m:lit/>
                            <m:nor/>
                          </m:rPr>
                          <m:t xml:space="preserve">%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100</m:t>
                        </m:r>
                        <m:r>
                          <m:rPr>
                            <m:lit/>
                            <m:nor/>
                          </m:rPr>
                          <m:t xml:space="preserve">%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6011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24" name="Formula 5"/>
              <p:cNvSpPr txBox="1"/>
              <p:nvPr/>
            </p:nvSpPr>
            <p:spPr>
              <a:xfrm>
                <a:off x="2101680" y="4559400"/>
                <a:ext cx="5280840" cy="1176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m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Ga-71</m:t>
                          </m:r>
                        </m:e>
                      </m:mr>
                      <m:mr>
                        <m:e>
                          <m:r>
                            <m:rPr>
                              <m:lit/>
                              <m:nor/>
                            </m:rPr>
                            <m:t xml:space="preserve">Fraction</m:t>
                          </m:r>
                        </m:e>
                      </m:mr>
                    </m:m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39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89</m:t>
                        </m:r>
                        <m:r>
                          <m:rPr>
                            <m:lit/>
                            <m:nor/>
                          </m:rPr>
                          <m:t xml:space="preserve">%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100</m:t>
                        </m:r>
                        <m:r>
                          <m:rPr>
                            <m:lit/>
                            <m:nor/>
                          </m:rPr>
                          <m:t xml:space="preserve">%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3989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788" dur="indefinite" restart="never" nodeType="tmRoot">
          <p:childTnLst>
            <p:seq>
              <p:cTn id="1789" dur="indefinite" nodeType="mainSeq">
                <p:childTnLst>
                  <p:par>
                    <p:cTn id="1790" fill="hold">
                      <p:stCondLst>
                        <p:cond delay="indefinite"/>
                      </p:stCondLst>
                      <p:childTnLst>
                        <p:par>
                          <p:cTn id="1791" fill="hold">
                            <p:stCondLst>
                              <p:cond delay="0"/>
                            </p:stCondLst>
                            <p:childTnLst>
                              <p:par>
                                <p:cTn id="17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4" dur="5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5" fill="hold">
                      <p:stCondLst>
                        <p:cond delay="indefinite"/>
                      </p:stCondLst>
                      <p:childTnLst>
                        <p:par>
                          <p:cTn id="1796" fill="hold">
                            <p:stCondLst>
                              <p:cond delay="0"/>
                            </p:stCondLst>
                            <p:childTnLst>
                              <p:par>
                                <p:cTn id="17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9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Shape 1"/>
          <p:cNvSpPr txBox="1"/>
          <p:nvPr/>
        </p:nvSpPr>
        <p:spPr>
          <a:xfrm>
            <a:off x="0" y="0"/>
            <a:ext cx="4191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26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7" name="TextShape 3"/>
          <p:cNvSpPr txBox="1"/>
          <p:nvPr/>
        </p:nvSpPr>
        <p:spPr>
          <a:xfrm>
            <a:off x="4191120" y="0"/>
            <a:ext cx="49528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m= 68.9256, abund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m= 70.9247, abund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8" name="Formula 4"/>
              <p:cNvSpPr txBox="1"/>
              <p:nvPr/>
            </p:nvSpPr>
            <p:spPr>
              <a:xfrm>
                <a:off x="152280" y="3657600"/>
                <a:ext cx="8559720" cy="1536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m>
                          <m:mr>
                            <m:e>
                              <m:r>
                                <m:rPr>
                                  <m:lit/>
                                  <m:nor/>
                                </m:rPr>
                                <m:t xml:space="preserve">Avg</m:t>
                              </m:r>
                              <m:r>
                                <m:rPr>
                                  <m:lit/>
                                  <m:nor/>
                                </m:rPr>
                                <m:t xml:space="preserve">.</m:t>
                              </m:r>
                              <m:r>
                                <m:rPr>
                                  <m:lit/>
                                  <m:nor/>
                                </m:rPr>
                                <m:t xml:space="preserve"> Atomic Mass</m:t>
                              </m:r>
                            </m:e>
                            <m:e>
                              <m:r>
                                <m:rPr>
                                  <m:lit/>
                                  <m:nor/>
                                </m:rPr>
                                <m:t xml:space="preserve">=</m:t>
                              </m:r>
                            </m:e>
                            <m:e>
                              <m:d>
                                <m:dPr>
                                  <m:begChr m:val="("/>
                                  <m:endChr m:val=")"/>
                                </m:dPr>
                                <m:e>
                                  <m:r>
                                    <m:t xml:space="preserve">0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.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6011</m:t>
                                  </m:r>
                                </m:e>
                              </m:d>
                              <m:d>
                                <m:dPr>
                                  <m:begChr m:val="("/>
                                  <m:endChr m:val=")"/>
                                </m:dPr>
                                <m:e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68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.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9256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 amu</m:t>
                                  </m:r>
                                </m:e>
                              </m:d>
                            </m:e>
                          </m:mr>
                          <m:mr>
                            <m:e/>
                            <m:e>
                              <m:r>
                                <m:t xml:space="preserve">+</m:t>
                              </m:r>
                            </m:e>
                            <m:e>
                              <m:bar>
                                <m:barPr>
                                  <m:pos m:val="bot"/>
                                </m:barPr>
                                <m:e>
                                  <m:d>
                                    <m:dPr>
                                      <m:begChr m:val="("/>
                                      <m:endChr m:val=")"/>
                                    </m:dPr>
                                    <m:e>
                                      <m:r>
                                        <m:t xml:space="preserve">0</m:t>
                                      </m:r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.</m:t>
                                      </m:r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3989</m:t>
                                      </m:r>
                                    </m:e>
                                  </m:d>
                                  <m:d>
                                    <m:dPr>
                                      <m:begChr m:val="("/>
                                      <m:endChr m:val=")"/>
                                    </m:dPr>
                                    <m:e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70</m:t>
                                      </m:r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.</m:t>
                                      </m:r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9247</m:t>
                                      </m:r>
                                      <m:r>
                                        <m:rPr>
                                          <m:lit/>
                                          <m:nor/>
                                        </m:rPr>
                                        <m:t xml:space="preserve"> amu</m:t>
                                      </m:r>
                                    </m:e>
                                  </m:d>
                                </m:e>
                              </m:bar>
                            </m:e>
                          </m:mr>
                        </m:m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                                                      </m:t>
                        </m:r>
                        <m:r>
                          <m:rPr>
                            <m:lit/>
                            <m:nor/>
                          </m:rPr>
                          <m:t xml:space="preserve">69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72</m:t>
                        </m:r>
                        <m:r>
                          <m:rPr>
                            <m:lit/>
                            <m:nor/>
                          </m:rPr>
                          <m:t xml:space="preserve"> amu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800" dur="indefinite" restart="never" nodeType="tmRoot">
          <p:childTnLst>
            <p:seq>
              <p:cTn id="1801" dur="indefinite" nodeType="mainSeq">
                <p:childTnLst>
                  <p:par>
                    <p:cTn id="1802" fill="hold">
                      <p:stCondLst>
                        <p:cond delay="indefinite"/>
                      </p:stCondLst>
                      <p:childTnLst>
                        <p:par>
                          <p:cTn id="1803" fill="hold">
                            <p:stCondLst>
                              <p:cond delay="0"/>
                            </p:stCondLst>
                            <p:childTnLst>
                              <p:par>
                                <p:cTn id="180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0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Shape 1"/>
          <p:cNvSpPr txBox="1"/>
          <p:nvPr/>
        </p:nvSpPr>
        <p:spPr>
          <a:xfrm>
            <a:off x="0" y="0"/>
            <a:ext cx="4191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Ga-69 with mass 68.9256 amu and abundance of 60.11% and Ga-71 with mass 70.9247 amu and abundance of 39.89%.  Calculate the atomic mass of gallium.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30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1" name="TextShape 3"/>
          <p:cNvSpPr txBox="1"/>
          <p:nvPr/>
        </p:nvSpPr>
        <p:spPr>
          <a:xfrm>
            <a:off x="4191120" y="0"/>
            <a:ext cx="49528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Ga-69: m= 68.9256, abund = 60.11%.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Ga-71: m= 70.9247, abund = 39.89%.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2" name="CustomShape 4"/>
          <p:cNvSpPr/>
          <p:nvPr/>
        </p:nvSpPr>
        <p:spPr>
          <a:xfrm>
            <a:off x="1066680" y="3124080"/>
            <a:ext cx="7239240" cy="1800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average atomic mass, 69.72 amu, is between the masses of the two isotopes, 68.9256 and 70.9247, and closer to the major isotopes mass, 68.9256 amu.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07" dur="indefinite" restart="never" nodeType="tmRoot">
          <p:childTnLst>
            <p:seq>
              <p:cTn id="1808" dur="indefinite" nodeType="mainSeq">
                <p:childTnLst>
                  <p:par>
                    <p:cTn id="1809" fill="hold">
                      <p:stCondLst>
                        <p:cond delay="indefinite"/>
                      </p:stCondLst>
                      <p:childTnLst>
                        <p:par>
                          <p:cTn id="1810" fill="hold">
                            <p:stCondLst>
                              <p:cond delay="0"/>
                            </p:stCondLst>
                            <p:childTnLst>
                              <p:par>
                                <p:cTn id="181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1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extShape 1"/>
          <p:cNvSpPr txBox="1"/>
          <p:nvPr/>
        </p:nvSpPr>
        <p:spPr>
          <a:xfrm>
            <a:off x="0" y="1519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Practice—If Copper Is 69.17% Cu-63 with a Mass of 62.9396 Amu and the Rest Cu-65 with a Mass of 64.9278 Amu, Find Copper’s Atomic Mass.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Shape 1"/>
          <p:cNvSpPr txBox="1"/>
          <p:nvPr/>
        </p:nvSpPr>
        <p:spPr>
          <a:xfrm>
            <a:off x="0" y="15192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Practice—If Copper Is 69.17% Cu-63 with a Mass of 62.9396 Amu and the Rest Cu-65 with a Mass of 64.9278 Amu, Find Copper’s Atomic Mass, Continued.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35" name="CustomShape 2"/>
          <p:cNvSpPr/>
          <p:nvPr/>
        </p:nvSpPr>
        <p:spPr>
          <a:xfrm>
            <a:off x="2438280" y="5726160"/>
            <a:ext cx="6578640" cy="82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average is between the two masses,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closer to the major isotope.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6" name="CustomShape 3"/>
          <p:cNvSpPr/>
          <p:nvPr/>
        </p:nvSpPr>
        <p:spPr>
          <a:xfrm>
            <a:off x="152280" y="5726160"/>
            <a:ext cx="2051280" cy="533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7" name="CustomShape 4"/>
          <p:cNvSpPr/>
          <p:nvPr/>
        </p:nvSpPr>
        <p:spPr>
          <a:xfrm>
            <a:off x="4419720" y="3809880"/>
            <a:ext cx="459720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38" name="CustomShape 5"/>
          <p:cNvSpPr/>
          <p:nvPr/>
        </p:nvSpPr>
        <p:spPr>
          <a:xfrm>
            <a:off x="152280" y="3809880"/>
            <a:ext cx="2051280" cy="191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9" name="CustomShape 6"/>
          <p:cNvSpPr/>
          <p:nvPr/>
        </p:nvSpPr>
        <p:spPr>
          <a:xfrm>
            <a:off x="4419720" y="2176560"/>
            <a:ext cx="459720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0" name="CustomShape 7"/>
          <p:cNvSpPr/>
          <p:nvPr/>
        </p:nvSpPr>
        <p:spPr>
          <a:xfrm>
            <a:off x="0" y="2176560"/>
            <a:ext cx="2203560" cy="795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50000"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Relationships: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1" name="CustomShape 8"/>
          <p:cNvSpPr/>
          <p:nvPr/>
        </p:nvSpPr>
        <p:spPr>
          <a:xfrm>
            <a:off x="2590920" y="990720"/>
            <a:ext cx="642600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Cu-63 = 69.17%, 62.9396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Cu-65 = 100-69.17%, 64.9278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atomic mass, amu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2" name="CustomShape 9"/>
          <p:cNvSpPr/>
          <p:nvPr/>
        </p:nvSpPr>
        <p:spPr>
          <a:xfrm>
            <a:off x="152280" y="990720"/>
            <a:ext cx="2051280" cy="1185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3" name="Line 10"/>
          <p:cNvSpPr/>
          <p:nvPr/>
        </p:nvSpPr>
        <p:spPr>
          <a:xfrm>
            <a:off x="128520" y="990720"/>
            <a:ext cx="88884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4" name="Line 11"/>
          <p:cNvSpPr/>
          <p:nvPr/>
        </p:nvSpPr>
        <p:spPr>
          <a:xfrm>
            <a:off x="128520" y="2176560"/>
            <a:ext cx="88884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5" name="Line 12"/>
          <p:cNvSpPr/>
          <p:nvPr/>
        </p:nvSpPr>
        <p:spPr>
          <a:xfrm>
            <a:off x="130320" y="6553080"/>
            <a:ext cx="88884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6" name="Line 13"/>
          <p:cNvSpPr/>
          <p:nvPr/>
        </p:nvSpPr>
        <p:spPr>
          <a:xfrm>
            <a:off x="2286000" y="990720"/>
            <a:ext cx="0" cy="220968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7" name="Line 14"/>
          <p:cNvSpPr/>
          <p:nvPr/>
        </p:nvSpPr>
        <p:spPr>
          <a:xfrm>
            <a:off x="9016920" y="990720"/>
            <a:ext cx="0" cy="5578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8" name="Line 15"/>
          <p:cNvSpPr/>
          <p:nvPr/>
        </p:nvSpPr>
        <p:spPr>
          <a:xfrm>
            <a:off x="117360" y="3801960"/>
            <a:ext cx="8899560" cy="792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9" name="Line 16"/>
          <p:cNvSpPr/>
          <p:nvPr/>
        </p:nvSpPr>
        <p:spPr>
          <a:xfrm>
            <a:off x="128520" y="5726160"/>
            <a:ext cx="88884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50" name="Group 17"/>
          <p:cNvGrpSpPr/>
          <p:nvPr/>
        </p:nvGrpSpPr>
        <p:grpSpPr>
          <a:xfrm>
            <a:off x="3124080" y="2362320"/>
            <a:ext cx="5790960" cy="761400"/>
            <a:chOff x="3124080" y="2362320"/>
            <a:chExt cx="5790960" cy="761400"/>
          </a:xfrm>
        </p:grpSpPr>
        <p:sp>
          <p:nvSpPr>
            <p:cNvPr id="1051" name="CustomShape 18"/>
            <p:cNvSpPr/>
            <p:nvPr/>
          </p:nvSpPr>
          <p:spPr>
            <a:xfrm>
              <a:off x="3124080" y="2362320"/>
              <a:ext cx="2355480" cy="761400"/>
            </a:xfrm>
            <a:custGeom>
              <a:avLst/>
              <a:gdLst/>
              <a:ahLst/>
              <a:rect l="0" t="0" r="r" b="b"/>
              <a:pathLst>
                <a:path w="6545" h="2117">
                  <a:moveTo>
                    <a:pt x="529" y="0"/>
                  </a:moveTo>
                  <a:lnTo>
                    <a:pt x="529" y="0"/>
                  </a:lnTo>
                  <a:cubicBezTo>
                    <a:pt x="436" y="0"/>
                    <a:pt x="345" y="24"/>
                    <a:pt x="265" y="71"/>
                  </a:cubicBezTo>
                  <a:cubicBezTo>
                    <a:pt x="184" y="117"/>
                    <a:pt x="117" y="184"/>
                    <a:pt x="71" y="265"/>
                  </a:cubicBezTo>
                  <a:cubicBezTo>
                    <a:pt x="24" y="345"/>
                    <a:pt x="0" y="436"/>
                    <a:pt x="0" y="529"/>
                  </a:cubicBezTo>
                  <a:lnTo>
                    <a:pt x="0" y="1587"/>
                  </a:lnTo>
                  <a:lnTo>
                    <a:pt x="0" y="1587"/>
                  </a:lnTo>
                  <a:cubicBezTo>
                    <a:pt x="0" y="1680"/>
                    <a:pt x="24" y="1771"/>
                    <a:pt x="71" y="1852"/>
                  </a:cubicBezTo>
                  <a:cubicBezTo>
                    <a:pt x="117" y="1932"/>
                    <a:pt x="184" y="1999"/>
                    <a:pt x="265" y="2045"/>
                  </a:cubicBezTo>
                  <a:cubicBezTo>
                    <a:pt x="345" y="2092"/>
                    <a:pt x="436" y="2116"/>
                    <a:pt x="529" y="2116"/>
                  </a:cubicBezTo>
                  <a:lnTo>
                    <a:pt x="6015" y="2116"/>
                  </a:lnTo>
                  <a:lnTo>
                    <a:pt x="6015" y="2116"/>
                  </a:lnTo>
                  <a:cubicBezTo>
                    <a:pt x="6108" y="2116"/>
                    <a:pt x="6199" y="2092"/>
                    <a:pt x="6280" y="2045"/>
                  </a:cubicBezTo>
                  <a:cubicBezTo>
                    <a:pt x="6360" y="1999"/>
                    <a:pt x="6427" y="1932"/>
                    <a:pt x="6473" y="1852"/>
                  </a:cubicBezTo>
                  <a:cubicBezTo>
                    <a:pt x="6520" y="1771"/>
                    <a:pt x="6544" y="1680"/>
                    <a:pt x="6544" y="1587"/>
                  </a:cubicBezTo>
                  <a:lnTo>
                    <a:pt x="6544" y="529"/>
                  </a:lnTo>
                  <a:lnTo>
                    <a:pt x="6544" y="529"/>
                  </a:lnTo>
                  <a:lnTo>
                    <a:pt x="6544" y="529"/>
                  </a:lnTo>
                  <a:cubicBezTo>
                    <a:pt x="6544" y="436"/>
                    <a:pt x="6520" y="345"/>
                    <a:pt x="6473" y="265"/>
                  </a:cubicBezTo>
                  <a:cubicBezTo>
                    <a:pt x="6427" y="184"/>
                    <a:pt x="6360" y="117"/>
                    <a:pt x="6280" y="71"/>
                  </a:cubicBezTo>
                  <a:cubicBezTo>
                    <a:pt x="6199" y="24"/>
                    <a:pt x="6108" y="0"/>
                    <a:pt x="6015" y="0"/>
                  </a:cubicBezTo>
                  <a:lnTo>
                    <a:pt x="529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isotope masses,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isotope fractions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52" name="CustomShape 19"/>
            <p:cNvSpPr/>
            <p:nvPr/>
          </p:nvSpPr>
          <p:spPr>
            <a:xfrm>
              <a:off x="5675760" y="2647800"/>
              <a:ext cx="507240" cy="142560"/>
            </a:xfrm>
            <a:custGeom>
              <a:avLst/>
              <a:gdLst/>
              <a:ahLst/>
              <a:rect l="0" t="0" r="r" b="b"/>
              <a:pathLst>
                <a:path w="1411" h="398">
                  <a:moveTo>
                    <a:pt x="0" y="298"/>
                  </a:moveTo>
                  <a:lnTo>
                    <a:pt x="1057" y="298"/>
                  </a:lnTo>
                  <a:lnTo>
                    <a:pt x="1057" y="397"/>
                  </a:lnTo>
                  <a:lnTo>
                    <a:pt x="1410" y="199"/>
                  </a:lnTo>
                  <a:lnTo>
                    <a:pt x="1057" y="0"/>
                  </a:lnTo>
                  <a:lnTo>
                    <a:pt x="1057" y="100"/>
                  </a:lnTo>
                  <a:lnTo>
                    <a:pt x="0" y="100"/>
                  </a:lnTo>
                  <a:lnTo>
                    <a:pt x="0" y="298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53" name="CustomShape 20"/>
            <p:cNvSpPr/>
            <p:nvPr/>
          </p:nvSpPr>
          <p:spPr>
            <a:xfrm>
              <a:off x="6460920" y="2457000"/>
              <a:ext cx="2454120" cy="476280"/>
            </a:xfrm>
            <a:custGeom>
              <a:avLst/>
              <a:gdLst/>
              <a:ahLst/>
              <a:rect l="0" t="0" r="r" b="b"/>
              <a:pathLst>
                <a:path w="6819" h="1325">
                  <a:moveTo>
                    <a:pt x="331" y="0"/>
                  </a:moveTo>
                  <a:lnTo>
                    <a:pt x="331" y="0"/>
                  </a:lnTo>
                  <a:cubicBezTo>
                    <a:pt x="273" y="0"/>
                    <a:pt x="216" y="15"/>
                    <a:pt x="166" y="44"/>
                  </a:cubicBezTo>
                  <a:cubicBezTo>
                    <a:pt x="115" y="73"/>
                    <a:pt x="73" y="115"/>
                    <a:pt x="44" y="166"/>
                  </a:cubicBezTo>
                  <a:cubicBezTo>
                    <a:pt x="15" y="216"/>
                    <a:pt x="0" y="273"/>
                    <a:pt x="0" y="331"/>
                  </a:cubicBezTo>
                  <a:lnTo>
                    <a:pt x="0" y="993"/>
                  </a:lnTo>
                  <a:lnTo>
                    <a:pt x="0" y="993"/>
                  </a:lnTo>
                  <a:cubicBezTo>
                    <a:pt x="0" y="1051"/>
                    <a:pt x="15" y="1108"/>
                    <a:pt x="44" y="1159"/>
                  </a:cubicBezTo>
                  <a:cubicBezTo>
                    <a:pt x="73" y="1209"/>
                    <a:pt x="115" y="1251"/>
                    <a:pt x="166" y="1280"/>
                  </a:cubicBezTo>
                  <a:cubicBezTo>
                    <a:pt x="216" y="1309"/>
                    <a:pt x="273" y="1324"/>
                    <a:pt x="331" y="1324"/>
                  </a:cubicBezTo>
                  <a:lnTo>
                    <a:pt x="6486" y="1324"/>
                  </a:lnTo>
                  <a:lnTo>
                    <a:pt x="6487" y="1324"/>
                  </a:lnTo>
                  <a:cubicBezTo>
                    <a:pt x="6545" y="1324"/>
                    <a:pt x="6602" y="1309"/>
                    <a:pt x="6653" y="1280"/>
                  </a:cubicBezTo>
                  <a:cubicBezTo>
                    <a:pt x="6703" y="1251"/>
                    <a:pt x="6745" y="1209"/>
                    <a:pt x="6774" y="1159"/>
                  </a:cubicBezTo>
                  <a:cubicBezTo>
                    <a:pt x="6803" y="1108"/>
                    <a:pt x="6818" y="1051"/>
                    <a:pt x="6818" y="993"/>
                  </a:cubicBezTo>
                  <a:lnTo>
                    <a:pt x="6817" y="331"/>
                  </a:lnTo>
                  <a:lnTo>
                    <a:pt x="6818" y="331"/>
                  </a:lnTo>
                  <a:lnTo>
                    <a:pt x="6818" y="331"/>
                  </a:lnTo>
                  <a:cubicBezTo>
                    <a:pt x="6818" y="273"/>
                    <a:pt x="6803" y="216"/>
                    <a:pt x="6774" y="166"/>
                  </a:cubicBezTo>
                  <a:cubicBezTo>
                    <a:pt x="6745" y="115"/>
                    <a:pt x="6703" y="73"/>
                    <a:pt x="6653" y="44"/>
                  </a:cubicBezTo>
                  <a:cubicBezTo>
                    <a:pt x="6602" y="15"/>
                    <a:pt x="6545" y="0"/>
                    <a:pt x="6487" y="0"/>
                  </a:cubicBezTo>
                  <a:lnTo>
                    <a:pt x="331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avg. atomic mass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054" name="Formula 21"/>
              <p:cNvSpPr txBox="1"/>
              <p:nvPr/>
            </p:nvSpPr>
            <p:spPr>
              <a:xfrm>
                <a:off x="1447920" y="3352680"/>
                <a:ext cx="7467480" cy="422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Atomic Mass </m:t>
                    </m:r>
                    <m:r>
                      <m:t xml:space="preserve">=</m:t>
                    </m:r>
                    <m:nary>
                      <m:naryPr>
                        <m:chr m:val="∑"/>
                        <m:subHide m:val="1"/>
                        <m:supHide m:val="1"/>
                      </m:naryPr>
                      <m:sub/>
                      <m:sup/>
                      <m:e>
                        <m:sSub>
                          <m:e>
                            <m:d>
                              <m:dPr>
                                <m:begChr m:val="("/>
                                <m:endChr m:val=")"/>
                              </m:dPr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fractional abundance of isotope</m:t>
                                </m:r>
                              </m:e>
                            </m:d>
                          </m:e>
                          <m:sub>
                            <m:r>
                              <m:t xml:space="preserve">n</m:t>
                            </m:r>
                          </m:sub>
                        </m:sSub>
                      </m:e>
                    </m:nary>
                    <m:r>
                      <m:t xml:space="preserve">×</m:t>
                    </m:r>
                    <m:sSub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mass of isotope</m:t>
                            </m:r>
                          </m:e>
                        </m:d>
                      </m:e>
                      <m:sub>
                        <m:r>
                          <m:t xml:space="preserve">n</m:t>
                        </m:r>
                      </m:sub>
                    </m:sSub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55" name="Formula 22"/>
              <p:cNvSpPr txBox="1"/>
              <p:nvPr/>
            </p:nvSpPr>
            <p:spPr>
              <a:xfrm>
                <a:off x="2986200" y="4038480"/>
                <a:ext cx="5864040" cy="1592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rPr>
                            <m:lit/>
                            <m:nor/>
                          </m:rPr>
                          <m:t xml:space="preserve">Atomic Mass </m:t>
                        </m:r>
                        <m:r>
                          <m:t xml:space="preserve">=</m:t>
                        </m:r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6917</m:t>
                            </m:r>
                          </m:e>
                        </m:d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62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9396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 amu</m:t>
                            </m:r>
                          </m:e>
                        </m:d>
                      </m:e>
                      <m:e>
                        <m:r>
                          <m:t xml:space="preserve">+</m:t>
                        </m:r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3083</m:t>
                            </m:r>
                          </m:e>
                        </m:d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64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9278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 amu</m:t>
                            </m:r>
                          </m:e>
                        </m:d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Atomic Mass 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63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5525</m:t>
                        </m:r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63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55 amu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056" name="Line 23"/>
          <p:cNvSpPr/>
          <p:nvPr/>
        </p:nvSpPr>
        <p:spPr>
          <a:xfrm>
            <a:off x="112680" y="1004760"/>
            <a:ext cx="0" cy="55785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7" name="Line 24"/>
          <p:cNvSpPr/>
          <p:nvPr/>
        </p:nvSpPr>
        <p:spPr>
          <a:xfrm>
            <a:off x="2286000" y="3809880"/>
            <a:ext cx="0" cy="2743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  <p:timing>
    <p:tnLst>
      <p:par>
        <p:cTn id="1814" dur="indefinite" restart="never" nodeType="tmRoot">
          <p:childTnLst>
            <p:seq>
              <p:cTn id="1815" dur="indefinite" nodeType="mainSeq">
                <p:childTnLst>
                  <p:par>
                    <p:cTn id="1816" fill="hold">
                      <p:stCondLst>
                        <p:cond delay="indefinite"/>
                      </p:stCondLst>
                      <p:childTnLst>
                        <p:par>
                          <p:cTn id="1817" fill="hold">
                            <p:stCondLst>
                              <p:cond delay="0"/>
                            </p:stCondLst>
                            <p:childTnLst>
                              <p:par>
                                <p:cTn id="18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0" dur="500"/>
                                        <p:tgtEl>
                                          <p:spTgt spid="10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1" fill="hold">
                      <p:stCondLst>
                        <p:cond delay="indefinite"/>
                      </p:stCondLst>
                      <p:childTnLst>
                        <p:par>
                          <p:cTn id="1822" fill="hold">
                            <p:stCondLst>
                              <p:cond delay="0"/>
                            </p:stCondLst>
                            <p:childTnLst>
                              <p:par>
                                <p:cTn id="1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5" dur="500"/>
                                        <p:tgtEl>
                                          <p:spTgt spid="10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6" fill="hold">
                      <p:stCondLst>
                        <p:cond delay="indefinite"/>
                      </p:stCondLst>
                      <p:childTnLst>
                        <p:par>
                          <p:cTn id="1827" fill="hold">
                            <p:stCondLst>
                              <p:cond delay="0"/>
                            </p:stCondLst>
                            <p:childTnLst>
                              <p:par>
                                <p:cTn id="18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0" dur="500"/>
                                        <p:tgtEl>
                                          <p:spTgt spid="10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1" fill="hold">
                      <p:stCondLst>
                        <p:cond delay="indefinite"/>
                      </p:stCondLst>
                      <p:childTnLst>
                        <p:par>
                          <p:cTn id="1832" fill="hold">
                            <p:stCondLst>
                              <p:cond delay="0"/>
                            </p:stCondLst>
                            <p:childTnLst>
                              <p:par>
                                <p:cTn id="18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5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6" fill="hold">
                      <p:stCondLst>
                        <p:cond delay="indefinite"/>
                      </p:stCondLst>
                      <p:childTnLst>
                        <p:par>
                          <p:cTn id="1837" fill="hold">
                            <p:stCondLst>
                              <p:cond delay="0"/>
                            </p:stCondLst>
                            <p:childTnLst>
                              <p:par>
                                <p:cTn id="18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0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1" fill="hold">
                      <p:stCondLst>
                        <p:cond delay="indefinite"/>
                      </p:stCondLst>
                      <p:childTnLst>
                        <p:par>
                          <p:cTn id="1842" fill="hold">
                            <p:stCondLst>
                              <p:cond delay="0"/>
                            </p:stCondLst>
                            <p:childTnLst>
                              <p:par>
                                <p:cTn id="1843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845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6" fill="hold">
                      <p:stCondLst>
                        <p:cond delay="indefinite"/>
                      </p:stCondLst>
                      <p:childTnLst>
                        <p:par>
                          <p:cTn id="1847" fill="hold">
                            <p:stCondLst>
                              <p:cond delay="0"/>
                            </p:stCondLst>
                            <p:childTnLst>
                              <p:par>
                                <p:cTn id="18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50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3352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Sizes of Atoms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456840" y="990720"/>
            <a:ext cx="8077320" cy="54100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Using compositions of compounds and assumed formulas, Dalton was able to determine the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relative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masses of the atoms.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Dalton based his scale on H = 1 amu.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We now base it on C-12 = 12 amu exactly.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Unit =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atomic mass unit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Amu or dalton.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Absolute sizes of atoms: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Mass of H atom= 1.67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-24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Volume of H atom = 2.1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-25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4" dur="indefinite" restart="never" nodeType="tmRoot">
          <p:childTnLst>
            <p:seq>
              <p:cTn id="125" dur="indefinite" nodeType="mainSeq">
                <p:childTnLst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7" dur="500"/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0" dur="500"/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" dur="500"/>
                                        <p:tgtEl>
                                          <p:spTgt spid="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Notes on Charges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3" name="TextShape 2"/>
          <p:cNvSpPr txBox="1"/>
          <p:nvPr/>
        </p:nvSpPr>
        <p:spPr>
          <a:xfrm>
            <a:off x="609480" y="1599840"/>
            <a:ext cx="472464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 are two kinds of charges, called positive and negative.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Opposite charges attract.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+ attracted to –.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Like charges repel.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+ repels +.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repels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To be neutral, something must have no charge or equal amounts of opposite charges.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4" name="" descr=""/>
          <p:cNvPicPr/>
          <p:nvPr/>
        </p:nvPicPr>
        <p:blipFill>
          <a:blip r:embed="rId1"/>
          <a:stretch/>
        </p:blipFill>
        <p:spPr>
          <a:xfrm>
            <a:off x="5486400" y="1752480"/>
            <a:ext cx="3319560" cy="43786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54" dur="indefinite" restart="never" nodeType="tmRoot">
          <p:childTnLst>
            <p:seq>
              <p:cTn id="155" dur="indefinite" nodeType="mainSeq">
                <p:childTnLst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0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5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8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0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" dur="500"/>
                                        <p:tgtEl>
                                          <p:spTgt spid="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8" dur="500"/>
                                        <p:tgtEl>
                                          <p:spTgt spid="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1385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dcterms:modified xsi:type="dcterms:W3CDTF">2022-08-21T12:33:46Z</dcterms:modified>
  <cp:revision>202</cp:revision>
  <dc:subject/>
  <dc:title>Introductory Chemistry, 2nd Edition Nivaldo Tro</dc:title>
</cp:coreProperties>
</file>